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90" r:id="rId5"/>
    <p:sldId id="332" r:id="rId6"/>
    <p:sldId id="331" r:id="rId7"/>
    <p:sldId id="336" r:id="rId8"/>
    <p:sldId id="333" r:id="rId9"/>
    <p:sldId id="312" r:id="rId10"/>
    <p:sldId id="334" r:id="rId11"/>
    <p:sldId id="335" r:id="rId12"/>
    <p:sldId id="340" r:id="rId13"/>
    <p:sldId id="341" r:id="rId14"/>
    <p:sldId id="324" r:id="rId15"/>
    <p:sldId id="338" r:id="rId16"/>
    <p:sldId id="329" r:id="rId17"/>
    <p:sldId id="337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C3C"/>
    <a:srgbClr val="345496"/>
    <a:srgbClr val="8FA971"/>
    <a:srgbClr val="F1EAE0"/>
    <a:srgbClr val="9F792F"/>
    <a:srgbClr val="785029"/>
    <a:srgbClr val="E3CEB2"/>
    <a:srgbClr val="648260"/>
    <a:srgbClr val="A49B37"/>
    <a:srgbClr val="006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10" autoAdjust="0"/>
    <p:restoredTop sz="94879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738" y="108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2765" y="0"/>
            <a:ext cx="5409235" cy="6857999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185416"/>
            <a:ext cx="6693408" cy="20848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4"/>
            <a:ext cx="6391656" cy="475938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4CE57F-5479-CED7-E9B0-CE4C7D42F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256" y="1517904"/>
            <a:ext cx="6254496" cy="4297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 és tartal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368CE2E-3249-FEAA-35F7-F23895DA0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377440"/>
            <a:ext cx="6867144" cy="3858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1AED7-4B5F-555E-55E1-3126E0E0B437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E15A75-4600-D47B-7F47-3093E7B5F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97AED1-4A22-3F95-CE27-D0D48AA86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63824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3913632"/>
            <a:ext cx="10305288" cy="174650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EB87-8CC8-597B-6EC9-8EBA60838A02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0036-C3C5-6C07-99C1-04B4835670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AC08-6EB6-7F52-7F52-E874CCF113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D9E6C-F9B9-D8DB-178E-4553780AA928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060704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8162DF-463B-6273-87B0-C2199D9D1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557016"/>
            <a:ext cx="1219200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A137-9DB1-1EF0-305E-7DB76003BEE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04B-5F84-6245-AE72-7A8C5B731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B472-C06F-6BEF-0C0E-65EA59CA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DE38-8A0A-0F93-DE98-1E326581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A33-CA4E-DAED-6589-1B5DC61A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ACFDC-DFA7-1C09-92B3-D574BA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ABB4-22CD-17FF-907C-C72C3F1B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A82B-AB98-7510-5B1F-000D214C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29A9-FB61-93CF-3836-717038D2E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3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EE89-1608-EDAC-C029-E4E550F00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47AD-6129-B223-8047-C719153A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3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9DB-50DC-20A4-2341-EC5E6AF6F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305-7761-21B5-BED4-42833BBE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6E8B-F843-EF0E-F259-D3BA3F21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237E1-6846-B0F5-86C9-7BC757AAC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90CB2-96B7-2FE3-2F3A-4A4C704BB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3429000"/>
            <a:ext cx="4242816" cy="235000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D0971A-C596-F81B-B6DF-4B71CD042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616" y="0"/>
            <a:ext cx="6501384" cy="6858000"/>
          </a:xfrm>
          <a:custGeom>
            <a:avLst/>
            <a:gdLst>
              <a:gd name="connsiteX0" fmla="*/ 5755419 w 6501384"/>
              <a:gd name="connsiteY0" fmla="*/ 6245920 h 6858000"/>
              <a:gd name="connsiteX1" fmla="*/ 5755419 w 6501384"/>
              <a:gd name="connsiteY1" fmla="*/ 6291639 h 6858000"/>
              <a:gd name="connsiteX2" fmla="*/ 6242504 w 6501384"/>
              <a:gd name="connsiteY2" fmla="*/ 6291639 h 6858000"/>
              <a:gd name="connsiteX3" fmla="*/ 6242504 w 6501384"/>
              <a:gd name="connsiteY3" fmla="*/ 6245920 h 6858000"/>
              <a:gd name="connsiteX4" fmla="*/ 0 w 6501384"/>
              <a:gd name="connsiteY4" fmla="*/ 0 h 6858000"/>
              <a:gd name="connsiteX5" fmla="*/ 6501384 w 6501384"/>
              <a:gd name="connsiteY5" fmla="*/ 0 h 6858000"/>
              <a:gd name="connsiteX6" fmla="*/ 6501384 w 6501384"/>
              <a:gd name="connsiteY6" fmla="*/ 6858000 h 6858000"/>
              <a:gd name="connsiteX7" fmla="*/ 0 w 650138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384" h="6858000">
                <a:moveTo>
                  <a:pt x="5755419" y="6245920"/>
                </a:moveTo>
                <a:lnTo>
                  <a:pt x="5755419" y="6291639"/>
                </a:lnTo>
                <a:lnTo>
                  <a:pt x="6242504" y="6291639"/>
                </a:lnTo>
                <a:lnTo>
                  <a:pt x="6242504" y="6245920"/>
                </a:lnTo>
                <a:close/>
                <a:moveTo>
                  <a:pt x="0" y="0"/>
                </a:moveTo>
                <a:lnTo>
                  <a:pt x="6501384" y="0"/>
                </a:lnTo>
                <a:lnTo>
                  <a:pt x="65013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50D50-73C7-3F50-52F5-210AF03CEA5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373075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E7FED9-E80E-C940-F98B-AB755EE20D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20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68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30AA8E2-6DF5-EF83-796A-52DC1B42BA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7739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417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41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BD2F4CC-8E51-87CF-F79A-F27C3CEB56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044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0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400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7A8DA1D-6CC4-473F-2C8F-4BF59295E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798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46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146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CEB3F3-5DF9-EBDA-0049-32F1E3088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26395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112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519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9474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1728216"/>
            <a:ext cx="5074920" cy="37947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99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4663440"/>
            <a:ext cx="4581144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7795E-6A15-8CD3-45F4-FE61964F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6496" y="1185487"/>
            <a:ext cx="3557016" cy="1453896"/>
          </a:xfrm>
        </p:spPr>
        <p:txBody>
          <a:bodyPr anchor="b">
            <a:no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4032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4032" y="3429000"/>
            <a:ext cx="4242816" cy="2350008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B8C20-6DAD-D765-BC74-189D6F5065A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289864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364A7DC8-84BB-05AA-594A-2BDB071955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824" y="3328416"/>
            <a:ext cx="9957816" cy="40233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090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2272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706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00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6090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2272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06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5086ED-6566-AB9A-70A6-D9D2DB077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587752"/>
            <a:ext cx="10213848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custGeom>
            <a:avLst/>
            <a:gdLst>
              <a:gd name="connsiteX0" fmla="*/ 11446035 w 12192000"/>
              <a:gd name="connsiteY0" fmla="*/ 238312 h 850392"/>
              <a:gd name="connsiteX1" fmla="*/ 11446035 w 12192000"/>
              <a:gd name="connsiteY1" fmla="*/ 284031 h 850392"/>
              <a:gd name="connsiteX2" fmla="*/ 11933120 w 12192000"/>
              <a:gd name="connsiteY2" fmla="*/ 284031 h 850392"/>
              <a:gd name="connsiteX3" fmla="*/ 11933120 w 12192000"/>
              <a:gd name="connsiteY3" fmla="*/ 238312 h 850392"/>
              <a:gd name="connsiteX4" fmla="*/ 0 w 12192000"/>
              <a:gd name="connsiteY4" fmla="*/ 0 h 850392"/>
              <a:gd name="connsiteX5" fmla="*/ 12192000 w 12192000"/>
              <a:gd name="connsiteY5" fmla="*/ 0 h 850392"/>
              <a:gd name="connsiteX6" fmla="*/ 12192000 w 12192000"/>
              <a:gd name="connsiteY6" fmla="*/ 850392 h 850392"/>
              <a:gd name="connsiteX7" fmla="*/ 0 w 12192000"/>
              <a:gd name="connsiteY7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50392">
                <a:moveTo>
                  <a:pt x="11446035" y="238312"/>
                </a:moveTo>
                <a:lnTo>
                  <a:pt x="11446035" y="284031"/>
                </a:lnTo>
                <a:lnTo>
                  <a:pt x="11933120" y="284031"/>
                </a:lnTo>
                <a:lnTo>
                  <a:pt x="11933120" y="2383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50392"/>
                </a:lnTo>
                <a:lnTo>
                  <a:pt x="0" y="8503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B8C45-3813-10BB-8CEE-B97E114209B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A7FA-4022-3FA2-0E0E-0972860B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87368"/>
            <a:ext cx="12192000" cy="2770632"/>
          </a:xfrm>
          <a:custGeom>
            <a:avLst/>
            <a:gdLst>
              <a:gd name="connsiteX0" fmla="*/ 11446035 w 12192000"/>
              <a:gd name="connsiteY0" fmla="*/ 2158552 h 2770632"/>
              <a:gd name="connsiteX1" fmla="*/ 11446035 w 12192000"/>
              <a:gd name="connsiteY1" fmla="*/ 2204271 h 2770632"/>
              <a:gd name="connsiteX2" fmla="*/ 11933120 w 12192000"/>
              <a:gd name="connsiteY2" fmla="*/ 2204271 h 2770632"/>
              <a:gd name="connsiteX3" fmla="*/ 11933120 w 12192000"/>
              <a:gd name="connsiteY3" fmla="*/ 2158552 h 2770632"/>
              <a:gd name="connsiteX4" fmla="*/ 0 w 12192000"/>
              <a:gd name="connsiteY4" fmla="*/ 0 h 2770632"/>
              <a:gd name="connsiteX5" fmla="*/ 12192000 w 12192000"/>
              <a:gd name="connsiteY5" fmla="*/ 0 h 2770632"/>
              <a:gd name="connsiteX6" fmla="*/ 12192000 w 12192000"/>
              <a:gd name="connsiteY6" fmla="*/ 2770632 h 2770632"/>
              <a:gd name="connsiteX7" fmla="*/ 0 w 12192000"/>
              <a:gd name="connsiteY7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0632">
                <a:moveTo>
                  <a:pt x="11446035" y="2158552"/>
                </a:moveTo>
                <a:lnTo>
                  <a:pt x="11446035" y="2204271"/>
                </a:lnTo>
                <a:lnTo>
                  <a:pt x="11933120" y="2204271"/>
                </a:lnTo>
                <a:lnTo>
                  <a:pt x="11933120" y="21585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70632"/>
                </a:lnTo>
                <a:lnTo>
                  <a:pt x="0" y="2770632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34838A-8B00-6F97-4B88-92382B126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2329-445D-026F-2751-7C7CC24FF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608" y="1005840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08" y="1552792"/>
            <a:ext cx="4160520" cy="1576160"/>
          </a:xfrm>
        </p:spPr>
        <p:txBody>
          <a:bodyPr/>
          <a:lstStyle>
            <a:lvl1pPr marL="283464"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75745-3C47-7E04-1FD8-EC04C993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3438144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07129-582E-5D7F-246C-5ABE714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7608" y="3985096"/>
            <a:ext cx="4160520" cy="1576160"/>
          </a:xfrm>
        </p:spPr>
        <p:txBody>
          <a:bodyPr/>
          <a:lstStyle>
            <a:lvl1pPr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8DCFC-BBE6-A0EE-9253-E7AC8A49A023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B6D48-D20C-54AA-94F1-D8E93328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6FC8-F25A-C087-965F-C86D7A66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900" b="1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6A5B-B081-E990-1FB5-4AE9CF7924C4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rgbClr val="1C4C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51" r:id="rId4"/>
    <p:sldLayoutId id="2147483661" r:id="rId5"/>
    <p:sldLayoutId id="2147483667" r:id="rId6"/>
    <p:sldLayoutId id="2147483666" r:id="rId7"/>
    <p:sldLayoutId id="2147483668" r:id="rId8"/>
    <p:sldLayoutId id="2147483653" r:id="rId9"/>
    <p:sldLayoutId id="2147483650" r:id="rId10"/>
    <p:sldLayoutId id="2147483662" r:id="rId11"/>
    <p:sldLayoutId id="2147483663" r:id="rId12"/>
    <p:sldLayoutId id="2147483664" r:id="rId13"/>
    <p:sldLayoutId id="2147483652" r:id="rId14"/>
    <p:sldLayoutId id="2147483654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hyperlink" Target="http://www.telemetry.hu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hyperlink" Target="mailto:info@telemetry.hu" TargetMode="External"/><Relationship Id="rId7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hyperlink" Target="http://www.telemetry.hu/" TargetMode="External"/><Relationship Id="rId9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hyperlink" Target="http://www.telemetry.hu/" TargetMode="External"/><Relationship Id="rId4" Type="http://schemas.openxmlformats.org/officeDocument/2006/relationships/hyperlink" Target="mailto:info@telemetry.h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://www.telemetry.h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://www.telemetry.hu/" TargetMode="External"/><Relationship Id="rId5" Type="http://schemas.openxmlformats.org/officeDocument/2006/relationships/hyperlink" Target="mailto:info@telemetry.hu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telemetry.hu/" TargetMode="External"/><Relationship Id="rId5" Type="http://schemas.openxmlformats.org/officeDocument/2006/relationships/hyperlink" Target="mailto:info@telemetry.hu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info@telemetry.hu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hyperlink" Target="http://www.telemetry.hu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mailto:info@telemetry.hu" TargetMode="External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hyperlink" Target="http://www.telemetry.h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hyperlink" Target="http://www.telemetry.h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telemetry.h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telemetry.hu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telemetry.hu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hyperlink" Target="mailto:info@telemetry.hu" TargetMode="External"/><Relationship Id="rId7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hyperlink" Target="http://www.telemetry.hu/" TargetMode="External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4C4AE0A3-4F59-6886-38BE-9CE9A377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AEB2A6-C71F-0538-4083-5C97297C2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220" y="1371600"/>
            <a:ext cx="7140310" cy="2438399"/>
          </a:xfrm>
        </p:spPr>
        <p:txBody>
          <a:bodyPr/>
          <a:lstStyle/>
          <a:p>
            <a:r>
              <a:rPr lang="hu-HU" sz="4000" dirty="0"/>
              <a:t>A </a:t>
            </a:r>
            <a:r>
              <a:rPr lang="hu-HU" sz="4000" dirty="0" err="1"/>
              <a:t>Novel</a:t>
            </a:r>
            <a:r>
              <a:rPr lang="hu-HU" sz="4000" dirty="0"/>
              <a:t> </a:t>
            </a:r>
            <a:r>
              <a:rPr lang="hu-HU" sz="4000" dirty="0" err="1"/>
              <a:t>automated</a:t>
            </a:r>
            <a:r>
              <a:rPr lang="hu-HU" sz="4000" dirty="0"/>
              <a:t> </a:t>
            </a:r>
            <a:r>
              <a:rPr lang="hu-HU" sz="4000" dirty="0" err="1"/>
              <a:t>radio-tracking</a:t>
            </a:r>
            <a:r>
              <a:rPr lang="hu-HU" sz="4000" dirty="0"/>
              <a:t> </a:t>
            </a:r>
            <a:r>
              <a:rPr lang="hu-HU" sz="4000" dirty="0" err="1"/>
              <a:t>system</a:t>
            </a:r>
            <a:r>
              <a:rPr lang="hu-HU" sz="4000" dirty="0"/>
              <a:t> in </a:t>
            </a:r>
            <a:r>
              <a:rPr lang="hu-HU" sz="4000" dirty="0" err="1"/>
              <a:t>biological</a:t>
            </a:r>
            <a:r>
              <a:rPr lang="hu-HU" sz="4000" dirty="0"/>
              <a:t> </a:t>
            </a:r>
            <a:r>
              <a:rPr lang="hu-HU" sz="4000" dirty="0" err="1"/>
              <a:t>research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0069-490F-6B34-EAD3-1DEC642BF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" y="5020054"/>
            <a:ext cx="6254496" cy="1556005"/>
          </a:xfrm>
        </p:spPr>
        <p:txBody>
          <a:bodyPr/>
          <a:lstStyle/>
          <a:p>
            <a:r>
              <a:rPr lang="hu-HU" dirty="0"/>
              <a:t>Wohlfart Richárd</a:t>
            </a:r>
          </a:p>
          <a:p>
            <a:r>
              <a:rPr lang="hu-HU" dirty="0"/>
              <a:t>Dr. Miklós Ákos</a:t>
            </a:r>
          </a:p>
          <a:p>
            <a:r>
              <a:rPr lang="hu-HU" dirty="0"/>
              <a:t>Ifj. Wohlfart Richárd</a:t>
            </a:r>
          </a:p>
          <a:p>
            <a:endParaRPr lang="hu-HU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0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5A3987F-923A-D6AF-F752-FE4F01B8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6" name="Kép 1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8433FF61-A6C5-7AAC-E782-81E668EE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7" name="Kép 26" descr="A képen szöveg, képernyőkép, diagram, Grafika látható&#10;&#10;Automatikusan generált leírás">
            <a:extLst>
              <a:ext uri="{FF2B5EF4-FFF2-40B4-BE49-F238E27FC236}">
                <a16:creationId xmlns:a16="http://schemas.microsoft.com/office/drawing/2014/main" id="{81067E46-2953-EC22-B81A-75C91053F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723" y="801096"/>
            <a:ext cx="8960554" cy="46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4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5A3987F-923A-D6AF-F752-FE4F01B8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6" name="Kép 1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8433FF61-A6C5-7AAC-E782-81E668EE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A08FD5-D15D-35B8-F294-C01BA163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936" y="124314"/>
            <a:ext cx="7242048" cy="1572768"/>
          </a:xfrm>
        </p:spPr>
        <p:txBody>
          <a:bodyPr/>
          <a:lstStyle/>
          <a:p>
            <a:r>
              <a:rPr lang="hu-HU" dirty="0" err="1"/>
              <a:t>Transmitters</a:t>
            </a:r>
            <a:r>
              <a:rPr lang="hu-HU" dirty="0"/>
              <a:t> / </a:t>
            </a:r>
            <a:r>
              <a:rPr lang="hu-HU" dirty="0" err="1"/>
              <a:t>Radio</a:t>
            </a:r>
            <a:r>
              <a:rPr lang="hu-HU" dirty="0"/>
              <a:t> </a:t>
            </a:r>
            <a:r>
              <a:rPr lang="hu-HU" dirty="0" err="1"/>
              <a:t>Tags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2805CC9-928C-FB17-9260-5C748807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1331" y="1886594"/>
            <a:ext cx="6459093" cy="449668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Unique</a:t>
            </a:r>
            <a:r>
              <a:rPr lang="hu-HU" sz="1600" dirty="0"/>
              <a:t> </a:t>
            </a:r>
            <a:r>
              <a:rPr lang="hu-HU" sz="1600" dirty="0" err="1"/>
              <a:t>transmitter</a:t>
            </a:r>
            <a:r>
              <a:rPr lang="hu-HU" sz="1600" dirty="0"/>
              <a:t> </a:t>
            </a:r>
            <a:r>
              <a:rPr lang="hu-HU" sz="1600" dirty="0" err="1"/>
              <a:t>technology</a:t>
            </a:r>
            <a:r>
              <a:rPr lang="hu-HU" sz="1600" dirty="0"/>
              <a:t> =&gt; </a:t>
            </a:r>
            <a:r>
              <a:rPr lang="hu-HU" sz="1600" dirty="0" err="1"/>
              <a:t>multiple</a:t>
            </a:r>
            <a:r>
              <a:rPr lang="hu-HU" sz="1600" dirty="0"/>
              <a:t> </a:t>
            </a:r>
            <a:r>
              <a:rPr lang="hu-HU" sz="1600" dirty="0" err="1"/>
              <a:t>devices</a:t>
            </a:r>
            <a:r>
              <a:rPr lang="hu-HU" sz="1600" dirty="0"/>
              <a:t> </a:t>
            </a:r>
            <a:r>
              <a:rPr lang="hu-HU" sz="1600" dirty="0" err="1"/>
              <a:t>on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same</a:t>
            </a:r>
            <a:r>
              <a:rPr lang="hu-HU" sz="1600" dirty="0"/>
              <a:t> </a:t>
            </a:r>
            <a:r>
              <a:rPr lang="hu-HU" sz="1600" dirty="0" err="1"/>
              <a:t>frequency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Significantly</a:t>
            </a:r>
            <a:r>
              <a:rPr lang="hu-HU" sz="1600" dirty="0"/>
              <a:t> </a:t>
            </a:r>
            <a:r>
              <a:rPr lang="hu-HU" sz="1600" b="1" dirty="0" err="1"/>
              <a:t>longer</a:t>
            </a:r>
            <a:r>
              <a:rPr lang="hu-HU" sz="1600" b="1" dirty="0"/>
              <a:t> </a:t>
            </a:r>
            <a:r>
              <a:rPr lang="hu-HU" sz="1600" b="1" dirty="0" err="1"/>
              <a:t>range</a:t>
            </a:r>
            <a:r>
              <a:rPr lang="hu-HU" sz="1600" b="1" dirty="0"/>
              <a:t> </a:t>
            </a:r>
            <a:r>
              <a:rPr lang="hu-HU" sz="1600" dirty="0" err="1"/>
              <a:t>than</a:t>
            </a:r>
            <a:r>
              <a:rPr lang="hu-HU" sz="1600" dirty="0"/>
              <a:t> </a:t>
            </a:r>
            <a:r>
              <a:rPr lang="hu-HU" sz="1600" dirty="0" err="1"/>
              <a:t>other</a:t>
            </a:r>
            <a:r>
              <a:rPr lang="hu-HU" sz="1600" dirty="0"/>
              <a:t> </a:t>
            </a:r>
            <a:r>
              <a:rPr lang="hu-HU" sz="1600" dirty="0" err="1"/>
              <a:t>manufacturers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The </a:t>
            </a:r>
            <a:r>
              <a:rPr lang="hu-HU" sz="1600" dirty="0" err="1"/>
              <a:t>transmitters</a:t>
            </a:r>
            <a:r>
              <a:rPr lang="hu-HU" sz="1600" dirty="0"/>
              <a:t> </a:t>
            </a:r>
            <a:r>
              <a:rPr lang="en-US" sz="1600" dirty="0"/>
              <a:t>can</a:t>
            </a:r>
            <a:r>
              <a:rPr lang="hu-HU" sz="1600" dirty="0"/>
              <a:t> </a:t>
            </a:r>
            <a:r>
              <a:rPr lang="hu-HU" sz="1600" dirty="0" err="1"/>
              <a:t>weigh</a:t>
            </a:r>
            <a:r>
              <a:rPr lang="hu-HU" sz="1600" dirty="0"/>
              <a:t> </a:t>
            </a:r>
            <a:r>
              <a:rPr lang="hu-HU" sz="1600" dirty="0" err="1"/>
              <a:t>as</a:t>
            </a:r>
            <a:r>
              <a:rPr lang="hu-HU" sz="1600" dirty="0"/>
              <a:t> </a:t>
            </a:r>
            <a:r>
              <a:rPr lang="hu-HU" sz="1600" dirty="0" err="1"/>
              <a:t>little</a:t>
            </a:r>
            <a:r>
              <a:rPr lang="hu-HU" sz="1600" dirty="0"/>
              <a:t> </a:t>
            </a:r>
            <a:r>
              <a:rPr lang="hu-HU" sz="1600" dirty="0" err="1"/>
              <a:t>as</a:t>
            </a:r>
            <a:r>
              <a:rPr lang="hu-HU" sz="1600" dirty="0"/>
              <a:t> </a:t>
            </a:r>
            <a:r>
              <a:rPr lang="hu-HU" sz="1600" b="1" dirty="0"/>
              <a:t>0.2 </a:t>
            </a:r>
            <a:r>
              <a:rPr lang="hu-HU" sz="1600" b="1" dirty="0" err="1"/>
              <a:t>grams</a:t>
            </a:r>
            <a:endParaRPr lang="hu-HU" sz="16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Can</a:t>
            </a:r>
            <a:r>
              <a:rPr lang="hu-HU" sz="1600" dirty="0"/>
              <a:t> </a:t>
            </a:r>
            <a:r>
              <a:rPr lang="hu-HU" sz="1600" dirty="0" err="1"/>
              <a:t>have</a:t>
            </a:r>
            <a:r>
              <a:rPr lang="hu-HU" sz="1600" dirty="0"/>
              <a:t> </a:t>
            </a:r>
            <a:r>
              <a:rPr lang="hu-HU" sz="1600" dirty="0" err="1"/>
              <a:t>replacable</a:t>
            </a:r>
            <a:r>
              <a:rPr lang="hu-HU" sz="1600" dirty="0"/>
              <a:t> </a:t>
            </a:r>
            <a:r>
              <a:rPr lang="hu-HU" sz="1600" dirty="0" err="1"/>
              <a:t>batteries</a:t>
            </a:r>
            <a:r>
              <a:rPr lang="hu-HU" sz="1600" dirty="0"/>
              <a:t> =&gt; </a:t>
            </a:r>
            <a:r>
              <a:rPr lang="hu-HU" sz="1600" b="1" dirty="0" err="1"/>
              <a:t>reusability</a:t>
            </a:r>
            <a:endParaRPr lang="hu-HU" sz="16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 err="1"/>
              <a:t>Implantable</a:t>
            </a:r>
            <a:r>
              <a:rPr lang="hu-HU" sz="1600" b="1" dirty="0"/>
              <a:t> </a:t>
            </a:r>
            <a:r>
              <a:rPr lang="hu-HU" sz="1600" b="1" dirty="0" err="1"/>
              <a:t>transmitters</a:t>
            </a:r>
            <a:r>
              <a:rPr lang="hu-HU" sz="1600" dirty="0"/>
              <a:t>, antenna </a:t>
            </a:r>
            <a:r>
              <a:rPr lang="hu-HU" sz="1600" dirty="0" err="1"/>
              <a:t>made</a:t>
            </a:r>
            <a:r>
              <a:rPr lang="hu-HU" sz="1600" dirty="0"/>
              <a:t> of </a:t>
            </a:r>
            <a:r>
              <a:rPr lang="hu-HU" sz="1600" dirty="0" err="1"/>
              <a:t>soft</a:t>
            </a:r>
            <a:r>
              <a:rPr lang="hu-HU" sz="1600" dirty="0"/>
              <a:t> </a:t>
            </a:r>
            <a:r>
              <a:rPr lang="hu-HU" sz="1600" dirty="0" err="1"/>
              <a:t>material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Built</a:t>
            </a:r>
            <a:r>
              <a:rPr lang="hu-HU" sz="1600" dirty="0"/>
              <a:t>-in </a:t>
            </a:r>
            <a:r>
              <a:rPr lang="hu-HU" sz="1600" b="1" dirty="0" err="1"/>
              <a:t>sensors</a:t>
            </a:r>
            <a:r>
              <a:rPr lang="hu-HU" sz="1600" dirty="0"/>
              <a:t> =&gt; </a:t>
            </a:r>
            <a:r>
              <a:rPr lang="hu-HU" sz="1600" dirty="0" err="1"/>
              <a:t>temperature</a:t>
            </a:r>
            <a:r>
              <a:rPr lang="hu-HU" sz="1600" dirty="0"/>
              <a:t>, (IR) </a:t>
            </a:r>
            <a:r>
              <a:rPr lang="hu-HU" sz="1600" dirty="0" err="1"/>
              <a:t>light</a:t>
            </a:r>
            <a:r>
              <a:rPr lang="hu-HU" sz="1600" dirty="0"/>
              <a:t>, </a:t>
            </a:r>
            <a:r>
              <a:rPr lang="hu-HU" sz="1600" dirty="0" err="1"/>
              <a:t>battery</a:t>
            </a:r>
            <a:r>
              <a:rPr lang="hu-HU" sz="1600" dirty="0"/>
              <a:t> </a:t>
            </a:r>
            <a:r>
              <a:rPr lang="hu-HU" sz="1600" dirty="0" err="1"/>
              <a:t>voltage</a:t>
            </a:r>
            <a:r>
              <a:rPr lang="hu-HU" sz="1600" dirty="0"/>
              <a:t>, </a:t>
            </a:r>
            <a:r>
              <a:rPr lang="hu-HU" sz="1600" dirty="0" err="1"/>
              <a:t>proximity</a:t>
            </a:r>
            <a:r>
              <a:rPr lang="hu-HU" sz="1600" dirty="0"/>
              <a:t> =&gt; </a:t>
            </a:r>
            <a:r>
              <a:rPr lang="hu-HU" sz="1600" b="1" dirty="0"/>
              <a:t>Data </a:t>
            </a:r>
            <a:r>
              <a:rPr lang="hu-HU" sz="1600" b="1" dirty="0" err="1"/>
              <a:t>transfer</a:t>
            </a:r>
            <a:r>
              <a:rPr lang="hu-HU" sz="1600" b="1" dirty="0"/>
              <a:t> </a:t>
            </a:r>
            <a:r>
              <a:rPr lang="hu-HU" sz="1600" dirty="0" err="1"/>
              <a:t>capability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C9BC274-DBFB-0DA1-629F-8F97BAC6EDDD}"/>
              </a:ext>
            </a:extLst>
          </p:cNvPr>
          <p:cNvGrpSpPr/>
          <p:nvPr/>
        </p:nvGrpSpPr>
        <p:grpSpPr>
          <a:xfrm>
            <a:off x="164298" y="142876"/>
            <a:ext cx="3245345" cy="6034876"/>
            <a:chOff x="164298" y="142876"/>
            <a:chExt cx="3245345" cy="6034876"/>
          </a:xfrm>
        </p:grpSpPr>
        <p:grpSp>
          <p:nvGrpSpPr>
            <p:cNvPr id="7" name="Csoportba foglalás 6">
              <a:extLst>
                <a:ext uri="{FF2B5EF4-FFF2-40B4-BE49-F238E27FC236}">
                  <a16:creationId xmlns:a16="http://schemas.microsoft.com/office/drawing/2014/main" id="{CC68321C-A476-A014-BA33-7ACF5200A643}"/>
                </a:ext>
              </a:extLst>
            </p:cNvPr>
            <p:cNvGrpSpPr/>
            <p:nvPr/>
          </p:nvGrpSpPr>
          <p:grpSpPr>
            <a:xfrm>
              <a:off x="164298" y="142876"/>
              <a:ext cx="3245345" cy="3850511"/>
              <a:chOff x="153045" y="142876"/>
              <a:chExt cx="3523602" cy="4180655"/>
            </a:xfrm>
          </p:grpSpPr>
          <p:pic>
            <p:nvPicPr>
              <p:cNvPr id="9" name="Kép 8">
                <a:extLst>
                  <a:ext uri="{FF2B5EF4-FFF2-40B4-BE49-F238E27FC236}">
                    <a16:creationId xmlns:a16="http://schemas.microsoft.com/office/drawing/2014/main" id="{53BF288A-D60B-DD9D-57CB-076ADE6AE6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56" r="102" b="5183"/>
              <a:stretch/>
            </p:blipFill>
            <p:spPr>
              <a:xfrm>
                <a:off x="154682" y="142876"/>
                <a:ext cx="3521965" cy="2226126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pic>
            <p:nvPicPr>
              <p:cNvPr id="11" name="Kép 10">
                <a:extLst>
                  <a:ext uri="{FF2B5EF4-FFF2-40B4-BE49-F238E27FC236}">
                    <a16:creationId xmlns:a16="http://schemas.microsoft.com/office/drawing/2014/main" id="{44ED7465-E2A8-9AF5-A4F2-F34EA6CD2E6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/>
              <a:srcRect t="12735" b="12735"/>
              <a:stretch/>
            </p:blipFill>
            <p:spPr>
              <a:xfrm>
                <a:off x="153045" y="2576152"/>
                <a:ext cx="3521965" cy="1747379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</p:grpSp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D8869C4B-2803-4308-F4C7-A82036B6DFB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/>
            <a:srcRect l="6164" t="6262" r="10444" b="8968"/>
            <a:stretch/>
          </p:blipFill>
          <p:spPr>
            <a:xfrm>
              <a:off x="165806" y="4184179"/>
              <a:ext cx="3243837" cy="1993573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BE1E55A8-961C-F41C-81BE-63AB84E239DF}"/>
              </a:ext>
            </a:extLst>
          </p:cNvPr>
          <p:cNvGrpSpPr/>
          <p:nvPr/>
        </p:nvGrpSpPr>
        <p:grpSpPr>
          <a:xfrm>
            <a:off x="167949" y="148496"/>
            <a:ext cx="3243837" cy="6032850"/>
            <a:chOff x="162790" y="148496"/>
            <a:chExt cx="3243837" cy="6032850"/>
          </a:xfrm>
        </p:grpSpPr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616AF915-6D62-5F78-1083-B6DA8FBF9390}"/>
                </a:ext>
              </a:extLst>
            </p:cNvPr>
            <p:cNvGrpSpPr/>
            <p:nvPr/>
          </p:nvGrpSpPr>
          <p:grpSpPr>
            <a:xfrm>
              <a:off x="162790" y="2383999"/>
              <a:ext cx="3243837" cy="3797347"/>
              <a:chOff x="151408" y="2576152"/>
              <a:chExt cx="3521965" cy="4122932"/>
            </a:xfrm>
          </p:grpSpPr>
          <p:pic>
            <p:nvPicPr>
              <p:cNvPr id="20" name="Kép 19">
                <a:extLst>
                  <a:ext uri="{FF2B5EF4-FFF2-40B4-BE49-F238E27FC236}">
                    <a16:creationId xmlns:a16="http://schemas.microsoft.com/office/drawing/2014/main" id="{04340628-8804-4339-238B-ADCDC53DE4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270" b="14852"/>
              <a:stretch/>
            </p:blipFill>
            <p:spPr>
              <a:xfrm>
                <a:off x="151408" y="5049739"/>
                <a:ext cx="3521965" cy="1649345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pic>
            <p:nvPicPr>
              <p:cNvPr id="21" name="Kép 20">
                <a:extLst>
                  <a:ext uri="{FF2B5EF4-FFF2-40B4-BE49-F238E27FC236}">
                    <a16:creationId xmlns:a16="http://schemas.microsoft.com/office/drawing/2014/main" id="{2D3BB5F7-1DBB-FAE6-600E-7A384E648461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9"/>
              <a:srcRect l="11449" t="4134" b="21202"/>
              <a:stretch/>
            </p:blipFill>
            <p:spPr>
              <a:xfrm>
                <a:off x="153044" y="2576152"/>
                <a:ext cx="3520329" cy="2226126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</p:grpSp>
        <p:pic>
          <p:nvPicPr>
            <p:cNvPr id="17" name="Kép 16">
              <a:extLst>
                <a:ext uri="{FF2B5EF4-FFF2-40B4-BE49-F238E27FC236}">
                  <a16:creationId xmlns:a16="http://schemas.microsoft.com/office/drawing/2014/main" id="{19340713-2C20-EDED-4AC2-3B060E74A30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/>
            <a:srcRect l="2056" r="2056"/>
            <a:stretch/>
          </p:blipFill>
          <p:spPr>
            <a:xfrm>
              <a:off x="162790" y="148496"/>
              <a:ext cx="3243837" cy="1996468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3306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Kép 2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9FA91538-F129-0005-C48E-5F4F4329871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27" name="Kép 26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75798BF2-3455-7C52-9CEE-9E808FCD94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22" name="Kép 21" descr="A képen szöveg, diagram, képernyőkép, tervezés látható&#10;&#10;Automatikusan generált leírás">
            <a:extLst>
              <a:ext uri="{FF2B5EF4-FFF2-40B4-BE49-F238E27FC236}">
                <a16:creationId xmlns:a16="http://schemas.microsoft.com/office/drawing/2014/main" id="{24FB89DB-555D-3CC4-61E9-F39B256B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8" y="1694188"/>
            <a:ext cx="4069753" cy="371658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A08FD5-D15D-35B8-F294-C01BA163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936" y="124314"/>
            <a:ext cx="7242048" cy="1572768"/>
          </a:xfrm>
        </p:spPr>
        <p:txBody>
          <a:bodyPr/>
          <a:lstStyle/>
          <a:p>
            <a:r>
              <a:rPr lang="hu-HU" dirty="0" err="1"/>
              <a:t>Transmitter</a:t>
            </a:r>
            <a:r>
              <a:rPr lang="hu-HU" dirty="0"/>
              <a:t> </a:t>
            </a:r>
            <a:r>
              <a:rPr lang="hu-HU" dirty="0" err="1"/>
              <a:t>Remote</a:t>
            </a:r>
            <a:r>
              <a:rPr lang="hu-HU" dirty="0"/>
              <a:t> </a:t>
            </a:r>
            <a:r>
              <a:rPr lang="hu-HU" dirty="0" err="1"/>
              <a:t>Control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2805CC9-928C-FB17-9260-5C748807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1331" y="1886594"/>
            <a:ext cx="6886031" cy="449668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 err="1"/>
              <a:t>Remote</a:t>
            </a:r>
            <a:r>
              <a:rPr lang="hu-HU" sz="1600" b="1" dirty="0"/>
              <a:t> </a:t>
            </a:r>
            <a:r>
              <a:rPr lang="hu-HU" sz="1600" b="1" dirty="0" err="1"/>
              <a:t>controllable</a:t>
            </a:r>
            <a:r>
              <a:rPr lang="hu-HU" sz="1600" dirty="0"/>
              <a:t>: </a:t>
            </a: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b="1" dirty="0" err="1"/>
              <a:t>turned</a:t>
            </a:r>
            <a:r>
              <a:rPr lang="hu-HU" sz="1600" b="1" dirty="0"/>
              <a:t> </a:t>
            </a:r>
            <a:r>
              <a:rPr lang="hu-HU" sz="1600" b="1" dirty="0" err="1"/>
              <a:t>on</a:t>
            </a:r>
            <a:r>
              <a:rPr lang="hu-HU" sz="1600" dirty="0"/>
              <a:t> and </a:t>
            </a:r>
            <a:r>
              <a:rPr lang="hu-HU" sz="1600" dirty="0" err="1"/>
              <a:t>off</a:t>
            </a:r>
            <a:r>
              <a:rPr lang="hu-HU" sz="1600" dirty="0"/>
              <a:t>, </a:t>
            </a: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reconfigured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Remote</a:t>
            </a:r>
            <a:r>
              <a:rPr lang="hu-HU" sz="1600" dirty="0"/>
              <a:t> </a:t>
            </a:r>
            <a:r>
              <a:rPr lang="hu-HU" sz="1600" dirty="0" err="1"/>
              <a:t>control</a:t>
            </a:r>
            <a:r>
              <a:rPr lang="hu-HU" sz="1600" dirty="0"/>
              <a:t> =&gt; </a:t>
            </a:r>
            <a:r>
              <a:rPr lang="hu-HU" sz="1600" dirty="0" err="1"/>
              <a:t>extremely</a:t>
            </a:r>
            <a:r>
              <a:rPr lang="hu-HU" sz="1600" dirty="0"/>
              <a:t> </a:t>
            </a:r>
            <a:r>
              <a:rPr lang="hu-HU" sz="1600" dirty="0" err="1"/>
              <a:t>long</a:t>
            </a:r>
            <a:r>
              <a:rPr lang="hu-HU" sz="1600" dirty="0"/>
              <a:t> stand-</a:t>
            </a:r>
            <a:r>
              <a:rPr lang="hu-HU" sz="1600" dirty="0" err="1"/>
              <a:t>by</a:t>
            </a:r>
            <a:r>
              <a:rPr lang="hu-HU" sz="1600" dirty="0"/>
              <a:t> </a:t>
            </a:r>
            <a:r>
              <a:rPr lang="hu-HU" sz="1600" dirty="0" err="1"/>
              <a:t>time</a:t>
            </a:r>
            <a:r>
              <a:rPr lang="hu-HU" sz="1600" dirty="0"/>
              <a:t>, </a:t>
            </a:r>
            <a:r>
              <a:rPr lang="hu-HU" sz="1600" b="1" dirty="0" err="1"/>
              <a:t>up</a:t>
            </a:r>
            <a:r>
              <a:rPr lang="hu-HU" sz="1600" b="1" dirty="0"/>
              <a:t> </a:t>
            </a:r>
            <a:r>
              <a:rPr lang="hu-HU" sz="1600" b="1" dirty="0" err="1"/>
              <a:t>to</a:t>
            </a:r>
            <a:r>
              <a:rPr lang="hu-HU" sz="1600" b="1" dirty="0"/>
              <a:t> 8 </a:t>
            </a:r>
            <a:r>
              <a:rPr lang="hu-HU" sz="1600" b="1" dirty="0" err="1"/>
              <a:t>years</a:t>
            </a:r>
            <a:r>
              <a:rPr lang="hu-HU" sz="1600" b="1" dirty="0"/>
              <a:t> </a:t>
            </a:r>
            <a:r>
              <a:rPr lang="hu-HU" sz="1600" dirty="0" err="1"/>
              <a:t>for</a:t>
            </a:r>
            <a:r>
              <a:rPr lang="hu-HU" sz="1600" dirty="0"/>
              <a:t> </a:t>
            </a:r>
            <a:r>
              <a:rPr lang="hu-HU" sz="1600" b="1" dirty="0"/>
              <a:t>15-20 </a:t>
            </a:r>
            <a:r>
              <a:rPr lang="hu-HU" sz="1600" b="1" dirty="0" err="1"/>
              <a:t>gram</a:t>
            </a:r>
            <a:r>
              <a:rPr lang="hu-HU" sz="1600" b="1" dirty="0"/>
              <a:t> </a:t>
            </a:r>
            <a:r>
              <a:rPr lang="hu-HU" sz="1600" b="1" dirty="0" err="1"/>
              <a:t>animals</a:t>
            </a:r>
            <a:endParaRPr lang="hu-HU" sz="16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4 </a:t>
            </a:r>
            <a:r>
              <a:rPr lang="hu-HU" sz="1600" b="1" dirty="0" err="1"/>
              <a:t>years</a:t>
            </a:r>
            <a:r>
              <a:rPr lang="hu-HU" sz="1600" b="1" dirty="0"/>
              <a:t> of </a:t>
            </a:r>
            <a:r>
              <a:rPr lang="hu-HU" sz="1600" b="1" dirty="0" err="1"/>
              <a:t>operating</a:t>
            </a:r>
            <a:r>
              <a:rPr lang="hu-HU" sz="1600" b="1" dirty="0"/>
              <a:t> </a:t>
            </a:r>
            <a:r>
              <a:rPr lang="hu-HU" sz="1600" b="1" dirty="0" err="1"/>
              <a:t>time</a:t>
            </a:r>
            <a:r>
              <a:rPr lang="hu-HU" sz="1600" dirty="0"/>
              <a:t>, </a:t>
            </a:r>
            <a:r>
              <a:rPr lang="hu-HU" sz="1600" dirty="0" err="1"/>
              <a:t>if</a:t>
            </a:r>
            <a:r>
              <a:rPr lang="hu-HU" sz="1600" dirty="0"/>
              <a:t> 50% of </a:t>
            </a:r>
            <a:r>
              <a:rPr lang="hu-HU" sz="1600" dirty="0" err="1"/>
              <a:t>energy</a:t>
            </a:r>
            <a:r>
              <a:rPr lang="hu-HU" sz="1600" dirty="0"/>
              <a:t> is </a:t>
            </a:r>
            <a:r>
              <a:rPr lang="hu-HU" sz="1600" dirty="0" err="1"/>
              <a:t>used</a:t>
            </a:r>
            <a:r>
              <a:rPr lang="hu-HU" sz="1600" dirty="0"/>
              <a:t> </a:t>
            </a:r>
            <a:r>
              <a:rPr lang="hu-HU" sz="1600" dirty="0" err="1"/>
              <a:t>for</a:t>
            </a:r>
            <a:r>
              <a:rPr lang="hu-HU" sz="1600" dirty="0"/>
              <a:t> </a:t>
            </a:r>
            <a:r>
              <a:rPr lang="hu-HU" sz="1600" dirty="0" err="1"/>
              <a:t>transmissions</a:t>
            </a:r>
            <a:r>
              <a:rPr lang="hu-HU" sz="1600" dirty="0"/>
              <a:t>, </a:t>
            </a:r>
            <a:r>
              <a:rPr lang="hu-HU" sz="1600" dirty="0" err="1"/>
              <a:t>with</a:t>
            </a:r>
            <a:r>
              <a:rPr lang="hu-HU" sz="1600" dirty="0"/>
              <a:t> a </a:t>
            </a:r>
            <a:r>
              <a:rPr lang="hu-HU" sz="1600" b="1" dirty="0"/>
              <a:t>1 </a:t>
            </a:r>
            <a:r>
              <a:rPr lang="hu-HU" sz="1600" b="1" dirty="0" err="1"/>
              <a:t>gram</a:t>
            </a:r>
            <a:r>
              <a:rPr lang="hu-HU" sz="1600" dirty="0"/>
              <a:t> </a:t>
            </a:r>
            <a:r>
              <a:rPr lang="hu-HU" sz="1600" dirty="0" err="1"/>
              <a:t>transmitter</a:t>
            </a:r>
            <a:r>
              <a:rPr lang="hu-HU" sz="1600" dirty="0"/>
              <a:t>.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Completely</a:t>
            </a:r>
            <a:r>
              <a:rPr lang="hu-HU" sz="1600" dirty="0"/>
              <a:t> </a:t>
            </a:r>
            <a:r>
              <a:rPr lang="hu-HU" sz="1600" b="1" dirty="0" err="1"/>
              <a:t>new</a:t>
            </a:r>
            <a:r>
              <a:rPr lang="hu-HU" sz="1600" b="1" dirty="0"/>
              <a:t> </a:t>
            </a:r>
            <a:r>
              <a:rPr lang="hu-HU" sz="1600" b="1" dirty="0" err="1"/>
              <a:t>ways</a:t>
            </a:r>
            <a:r>
              <a:rPr lang="hu-HU" sz="1600" b="1" dirty="0"/>
              <a:t> </a:t>
            </a:r>
            <a:r>
              <a:rPr lang="hu-HU" sz="1600" b="1" dirty="0" err="1"/>
              <a:t>to</a:t>
            </a:r>
            <a:r>
              <a:rPr lang="hu-HU" sz="1600" b="1" dirty="0"/>
              <a:t> </a:t>
            </a:r>
            <a:r>
              <a:rPr lang="hu-HU" sz="1600" b="1" dirty="0" err="1"/>
              <a:t>conduct</a:t>
            </a:r>
            <a:r>
              <a:rPr lang="hu-HU" sz="1600" b="1" dirty="0"/>
              <a:t> </a:t>
            </a:r>
            <a:r>
              <a:rPr lang="hu-HU" sz="1600" b="1" dirty="0" err="1"/>
              <a:t>research</a:t>
            </a:r>
            <a:r>
              <a:rPr lang="hu-HU" sz="1600" dirty="0"/>
              <a:t>: </a:t>
            </a:r>
            <a:r>
              <a:rPr lang="hu-HU" sz="1600" dirty="0" err="1"/>
              <a:t>observe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migration</a:t>
            </a:r>
            <a:r>
              <a:rPr lang="hu-HU" sz="1600" dirty="0"/>
              <a:t> of </a:t>
            </a:r>
            <a:r>
              <a:rPr lang="hu-HU" sz="1600" dirty="0" err="1"/>
              <a:t>small</a:t>
            </a:r>
            <a:r>
              <a:rPr lang="hu-HU" sz="1600" dirty="0"/>
              <a:t> </a:t>
            </a:r>
            <a:r>
              <a:rPr lang="hu-HU" sz="1600" dirty="0" err="1"/>
              <a:t>animals</a:t>
            </a:r>
            <a:r>
              <a:rPr lang="hu-HU" sz="1600" dirty="0"/>
              <a:t> over </a:t>
            </a:r>
            <a:r>
              <a:rPr lang="hu-HU" sz="1600" dirty="0" err="1"/>
              <a:t>long</a:t>
            </a:r>
            <a:r>
              <a:rPr lang="hu-HU" sz="1600" dirty="0"/>
              <a:t> </a:t>
            </a:r>
            <a:r>
              <a:rPr lang="hu-HU" sz="1600" dirty="0" err="1"/>
              <a:t>time</a:t>
            </a:r>
            <a:r>
              <a:rPr lang="hu-HU" sz="1600" dirty="0"/>
              <a:t> </a:t>
            </a:r>
            <a:r>
              <a:rPr lang="hu-HU" sz="1600" dirty="0" err="1"/>
              <a:t>periods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6" name="Kép 15" descr="A képen szöveg, képernyőkép, diagram, tervezés látható&#10;&#10;Automatikusan generált leírás">
            <a:extLst>
              <a:ext uri="{FF2B5EF4-FFF2-40B4-BE49-F238E27FC236}">
                <a16:creationId xmlns:a16="http://schemas.microsoft.com/office/drawing/2014/main" id="{155121A1-8B20-5155-84C3-0AD1A69B3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98" y="1734656"/>
            <a:ext cx="4069753" cy="3635646"/>
          </a:xfrm>
          <a:prstGeom prst="rect">
            <a:avLst/>
          </a:prstGeom>
        </p:spPr>
      </p:pic>
      <p:pic>
        <p:nvPicPr>
          <p:cNvPr id="24" name="Kép 23" descr="A képen szöveg, térkép, képernyőkép látható&#10;&#10;Automatikusan generált leírás">
            <a:extLst>
              <a:ext uri="{FF2B5EF4-FFF2-40B4-BE49-F238E27FC236}">
                <a16:creationId xmlns:a16="http://schemas.microsoft.com/office/drawing/2014/main" id="{6436CCF2-36D8-C3C1-BFFE-26B79E4578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869" y="310054"/>
            <a:ext cx="2935645" cy="587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6A6BFD5-7056-A569-FA88-B373BB8B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10" name="Kép 9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09FA808F-0C9B-0B6C-360B-930EFDA7905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16</a:t>
            </a:r>
            <a:endParaRPr lang="en-US" dirty="0"/>
          </a:p>
        </p:txBody>
      </p: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Divatkiegészítő, Ékszerek, nyaklánc, művészet látható&#10;&#10;Automatikusan generált leírás">
            <a:extLst>
              <a:ext uri="{FF2B5EF4-FFF2-40B4-BE49-F238E27FC236}">
                <a16:creationId xmlns:a16="http://schemas.microsoft.com/office/drawing/2014/main" id="{99957484-7174-4041-EF98-8AC2BC9D7B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1" t="6446" r="17628" b="7498"/>
          <a:stretch/>
        </p:blipFill>
        <p:spPr>
          <a:xfrm>
            <a:off x="2318886" y="237431"/>
            <a:ext cx="7554228" cy="5681086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E7F1ADD7-00DB-2438-4D66-337C1F13BB47}"/>
              </a:ext>
            </a:extLst>
          </p:cNvPr>
          <p:cNvSpPr txBox="1"/>
          <p:nvPr/>
        </p:nvSpPr>
        <p:spPr>
          <a:xfrm>
            <a:off x="2318886" y="5904345"/>
            <a:ext cx="7608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Visualization of </a:t>
            </a:r>
            <a:r>
              <a:rPr lang="hu-HU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hu-HU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the</a:t>
            </a:r>
            <a:r>
              <a:rPr lang="hu-HU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Habitat Use </a:t>
            </a:r>
            <a:r>
              <a:rPr lang="hu-HU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of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6 Microtus Oeconomus (Filip </a:t>
            </a:r>
            <a:r>
              <a:rPr lang="en-US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Tulis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PhD.’s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Research Group in 2023, Department of Environmental Sciences, Constantine the Philosopher University, Slovakia)</a:t>
            </a:r>
            <a:endParaRPr lang="en-US" sz="10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807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3BD904EE-8459-E058-C980-ADEF8EA948D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8" name="Kép 7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3F857356-1AF6-526A-4943-6DAA7F8902A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16</a:t>
            </a:r>
            <a:endParaRPr lang="en-US" dirty="0"/>
          </a:p>
        </p:txBody>
      </p: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94774A0-A729-ADA9-B0CC-F6FD5D4613F3}"/>
              </a:ext>
            </a:extLst>
          </p:cNvPr>
          <p:cNvSpPr txBox="1"/>
          <p:nvPr/>
        </p:nvSpPr>
        <p:spPr>
          <a:xfrm>
            <a:off x="2173755" y="5871495"/>
            <a:ext cx="832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Movements of 6 Microtus Oeconomus Specimens, 4000x speed (Dr. </a:t>
            </a:r>
            <a:r>
              <a:rPr lang="en-US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Horváth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Győző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, Department of Ecology at University of </a:t>
            </a:r>
            <a:r>
              <a:rPr lang="en-US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Pécs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; Filip </a:t>
            </a:r>
            <a:r>
              <a:rPr lang="en-US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Tulis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PhD.’s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 Research Group in 2023, Department of Environmental Sciences, Constantine the Philosopher University </a:t>
            </a:r>
            <a:r>
              <a:rPr lang="hu-HU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;</a:t>
            </a:r>
            <a:r>
              <a:rPr lang="hu-HU" sz="1000" i="1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Kis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-Balaton, Hungary</a:t>
            </a:r>
            <a:r>
              <a:rPr lang="hu-HU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)</a:t>
            </a:r>
            <a:endParaRPr lang="en-US" sz="1000" i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kisbalaton-anim-sm">
            <a:hlinkClick r:id="" action="ppaction://media"/>
            <a:extLst>
              <a:ext uri="{FF2B5EF4-FFF2-40B4-BE49-F238E27FC236}">
                <a16:creationId xmlns:a16="http://schemas.microsoft.com/office/drawing/2014/main" id="{75F79E58-E076-B82F-0D19-3126D1FE42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94115" y="89549"/>
            <a:ext cx="5741512" cy="57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4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94B490-98B2-6659-50EE-63A272A1F3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3" name="Kép 22" descr="A képen gerinctelen, pillangó, Lepkék és pillangók, rovar látható">
            <a:extLst>
              <a:ext uri="{FF2B5EF4-FFF2-40B4-BE49-F238E27FC236}">
                <a16:creationId xmlns:a16="http://schemas.microsoft.com/office/drawing/2014/main" id="{E7877984-FE1D-C4B5-878E-1B7630A83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8"/>
          <a:stretch/>
        </p:blipFill>
        <p:spPr>
          <a:xfrm>
            <a:off x="0" y="0"/>
            <a:ext cx="12192012" cy="3602558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26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E64656F4-1467-CE5F-CF85-F2767D8C5B31}"/>
              </a:ext>
            </a:extLst>
          </p:cNvPr>
          <p:cNvSpPr txBox="1">
            <a:spLocks/>
          </p:cNvSpPr>
          <p:nvPr/>
        </p:nvSpPr>
        <p:spPr>
          <a:xfrm>
            <a:off x="244769" y="749364"/>
            <a:ext cx="6611112" cy="897000"/>
          </a:xfrm>
          <a:prstGeom prst="rect">
            <a:avLst/>
          </a:prstGeom>
          <a:effectLst>
            <a:outerShdw blurRad="63500" sx="143000" sy="143000" algn="ctr" rotWithShape="0">
              <a:schemeClr val="tx1">
                <a:alpha val="76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sz="6600" dirty="0" err="1">
                <a:ln w="19050">
                  <a:noFill/>
                </a:ln>
                <a:effectLst>
                  <a:outerShdw blurRad="165100" sx="102000" sy="102000" algn="ctr" rotWithShape="0">
                    <a:prstClr val="black">
                      <a:alpha val="82000"/>
                    </a:prstClr>
                  </a:outerShdw>
                </a:effectLst>
              </a:rPr>
              <a:t>Questions</a:t>
            </a:r>
            <a:endParaRPr lang="en-US" dirty="0">
              <a:ln w="19050">
                <a:noFill/>
              </a:ln>
              <a:effectLst>
                <a:outerShdw blurRad="165100" sx="102000" sy="102000" algn="ctr" rotWithShape="0">
                  <a:prstClr val="black">
                    <a:alpha val="82000"/>
                  </a:prstClr>
                </a:outerShdw>
              </a:effectLst>
            </a:endParaRPr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04C3A271-DD1B-6381-3BBF-BBB459407E90}"/>
              </a:ext>
            </a:extLst>
          </p:cNvPr>
          <p:cNvSpPr txBox="1">
            <a:spLocks/>
          </p:cNvSpPr>
          <p:nvPr/>
        </p:nvSpPr>
        <p:spPr>
          <a:xfrm>
            <a:off x="514517" y="3445499"/>
            <a:ext cx="6341364" cy="22703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hu-HU" sz="2800" b="1" dirty="0" err="1">
                <a:solidFill>
                  <a:schemeClr val="bg1"/>
                </a:solidFill>
              </a:rPr>
              <a:t>Contact</a:t>
            </a:r>
            <a:r>
              <a:rPr lang="hu-HU" sz="2800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info@telemetry.hu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800" dirty="0">
                <a:solidFill>
                  <a:schemeClr val="bg1"/>
                </a:solidFill>
              </a:rPr>
              <a:t>www.telemetry.hu </a:t>
            </a:r>
          </a:p>
        </p:txBody>
      </p:sp>
    </p:spTree>
    <p:extLst>
      <p:ext uri="{BB962C8B-B14F-4D97-AF65-F5344CB8AC3E}">
        <p14:creationId xmlns:p14="http://schemas.microsoft.com/office/powerpoint/2010/main" val="280079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000E0666-5F75-73DC-445E-025697666C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8" name="Kép 7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E80CE31A-AE4F-287F-43CE-DD6D68FD0C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A08FD5-D15D-35B8-F294-C01BA163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376" y="693678"/>
            <a:ext cx="7242048" cy="1572768"/>
          </a:xfrm>
        </p:spPr>
        <p:txBody>
          <a:bodyPr/>
          <a:lstStyle/>
          <a:p>
            <a:r>
              <a:rPr lang="hu-HU" dirty="0" err="1"/>
              <a:t>Goals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Automated</a:t>
            </a:r>
            <a:r>
              <a:rPr lang="hu-HU" dirty="0"/>
              <a:t> System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2805CC9-928C-FB17-9260-5C748807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4376" y="2559436"/>
            <a:ext cx="6459093" cy="449668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Precise</a:t>
            </a:r>
            <a:r>
              <a:rPr lang="hu-HU" sz="1600" dirty="0"/>
              <a:t> and </a:t>
            </a:r>
            <a:r>
              <a:rPr lang="hu-HU" sz="1600" dirty="0" err="1"/>
              <a:t>frequent</a:t>
            </a:r>
            <a:r>
              <a:rPr lang="hu-HU" sz="1600" dirty="0"/>
              <a:t> </a:t>
            </a:r>
            <a:r>
              <a:rPr lang="hu-HU" sz="1600" dirty="0" err="1"/>
              <a:t>location</a:t>
            </a:r>
            <a:r>
              <a:rPr lang="hu-HU" sz="1600" dirty="0"/>
              <a:t> </a:t>
            </a:r>
            <a:r>
              <a:rPr lang="hu-HU" sz="1600" dirty="0" err="1"/>
              <a:t>estimates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Fully</a:t>
            </a:r>
            <a:r>
              <a:rPr lang="hu-HU" sz="1600" dirty="0"/>
              <a:t> </a:t>
            </a:r>
            <a:r>
              <a:rPr lang="hu-HU" sz="1600" dirty="0" err="1"/>
              <a:t>autonomous</a:t>
            </a:r>
            <a:r>
              <a:rPr lang="hu-HU" sz="1600" dirty="0"/>
              <a:t> </a:t>
            </a:r>
            <a:r>
              <a:rPr lang="hu-HU" sz="1600" dirty="0" err="1"/>
              <a:t>operation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Flexibility</a:t>
            </a:r>
            <a:r>
              <a:rPr lang="hu-HU" sz="1600" dirty="0"/>
              <a:t> in </a:t>
            </a:r>
            <a:r>
              <a:rPr lang="hu-HU" sz="1600" dirty="0" err="1"/>
              <a:t>potential</a:t>
            </a:r>
            <a:r>
              <a:rPr lang="hu-HU" sz="1600" dirty="0"/>
              <a:t> </a:t>
            </a:r>
            <a:r>
              <a:rPr lang="hu-HU" sz="1600" dirty="0" err="1"/>
              <a:t>use</a:t>
            </a:r>
            <a:r>
              <a:rPr lang="hu-HU" sz="1600" dirty="0"/>
              <a:t> </a:t>
            </a:r>
            <a:r>
              <a:rPr lang="hu-HU" sz="1600" dirty="0" err="1"/>
              <a:t>cases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Affordability</a:t>
            </a:r>
            <a:endParaRPr lang="hu-HU" sz="16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szigetkoz-anim-sm">
            <a:hlinkClick r:id="" action="ppaction://media"/>
            <a:extLst>
              <a:ext uri="{FF2B5EF4-FFF2-40B4-BE49-F238E27FC236}">
                <a16:creationId xmlns:a16="http://schemas.microsoft.com/office/drawing/2014/main" id="{35AE7F15-C3B9-45AD-C4C3-5A0D8D042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7838" y="751590"/>
            <a:ext cx="4899659" cy="489965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0663B39-128F-BB10-9D39-E31600B1031E}"/>
              </a:ext>
            </a:extLst>
          </p:cNvPr>
          <p:cNvSpPr txBox="1"/>
          <p:nvPr/>
        </p:nvSpPr>
        <p:spPr>
          <a:xfrm>
            <a:off x="173736" y="5656330"/>
            <a:ext cx="4474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Habitat Use of a Single Microtus Oeconomus Specimen, 2000x speed (Peter </a:t>
            </a:r>
            <a:r>
              <a:rPr lang="en-US" sz="1000" b="0" i="1" dirty="0" err="1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Miklós</a:t>
            </a:r>
            <a:r>
              <a:rPr lang="en-US" sz="1000" b="0" i="1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</a:rPr>
              <a:t>, PhD. Department of Zoology at Comenius University Bratislava, 2023 Slovakia)</a:t>
            </a:r>
            <a:endParaRPr lang="en-US" sz="1000" i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53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4ABA9008-EE6D-7958-95BB-AD5A3F6F5E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C84737E0-4885-AF29-8862-A13D5652C6C4}"/>
              </a:ext>
            </a:extLst>
          </p:cNvPr>
          <p:cNvCxnSpPr>
            <a:cxnSpLocks/>
          </p:cNvCxnSpPr>
          <p:nvPr/>
        </p:nvCxnSpPr>
        <p:spPr>
          <a:xfrm>
            <a:off x="1158240" y="3262881"/>
            <a:ext cx="4328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1C36D234-2E68-BD86-3173-CB495F6EDCAD}"/>
              </a:ext>
            </a:extLst>
          </p:cNvPr>
          <p:cNvCxnSpPr>
            <a:cxnSpLocks/>
          </p:cNvCxnSpPr>
          <p:nvPr/>
        </p:nvCxnSpPr>
        <p:spPr>
          <a:xfrm>
            <a:off x="1886710" y="3262881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97A04F85-B529-2883-C285-4D1CBE9527C9}"/>
              </a:ext>
            </a:extLst>
          </p:cNvPr>
          <p:cNvCxnSpPr>
            <a:cxnSpLocks/>
          </p:cNvCxnSpPr>
          <p:nvPr/>
        </p:nvCxnSpPr>
        <p:spPr>
          <a:xfrm>
            <a:off x="3642358" y="3272027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31C9AF4-996F-1B5E-35DB-D9DF7384B45F}"/>
              </a:ext>
            </a:extLst>
          </p:cNvPr>
          <p:cNvCxnSpPr>
            <a:cxnSpLocks/>
          </p:cNvCxnSpPr>
          <p:nvPr/>
        </p:nvCxnSpPr>
        <p:spPr>
          <a:xfrm>
            <a:off x="5398006" y="3272027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3EB3E492-6145-887A-52DA-08BED9AF7E6E}"/>
              </a:ext>
            </a:extLst>
          </p:cNvPr>
          <p:cNvCxnSpPr>
            <a:cxnSpLocks/>
          </p:cNvCxnSpPr>
          <p:nvPr/>
        </p:nvCxnSpPr>
        <p:spPr>
          <a:xfrm>
            <a:off x="7153654" y="3272027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48B22353-D23A-DE6D-D2E0-EDB35F3BC4F3}"/>
              </a:ext>
            </a:extLst>
          </p:cNvPr>
          <p:cNvCxnSpPr>
            <a:cxnSpLocks/>
          </p:cNvCxnSpPr>
          <p:nvPr/>
        </p:nvCxnSpPr>
        <p:spPr>
          <a:xfrm>
            <a:off x="8909302" y="3272027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B035F9C-A58F-8B66-70E0-C58209B39650}"/>
              </a:ext>
            </a:extLst>
          </p:cNvPr>
          <p:cNvCxnSpPr>
            <a:cxnSpLocks/>
          </p:cNvCxnSpPr>
          <p:nvPr/>
        </p:nvCxnSpPr>
        <p:spPr>
          <a:xfrm>
            <a:off x="10664950" y="3272027"/>
            <a:ext cx="4328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zis 20">
            <a:extLst>
              <a:ext uri="{FF2B5EF4-FFF2-40B4-BE49-F238E27FC236}">
                <a16:creationId xmlns:a16="http://schemas.microsoft.com/office/drawing/2014/main" id="{959CE9DD-4FDC-337C-B2F4-967DD041913C}"/>
              </a:ext>
            </a:extLst>
          </p:cNvPr>
          <p:cNvSpPr/>
          <p:nvPr/>
        </p:nvSpPr>
        <p:spPr>
          <a:xfrm>
            <a:off x="6858000" y="3128773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D4FC6948-A98F-CD1B-9F36-7426AF939A4D}"/>
              </a:ext>
            </a:extLst>
          </p:cNvPr>
          <p:cNvSpPr/>
          <p:nvPr/>
        </p:nvSpPr>
        <p:spPr>
          <a:xfrm>
            <a:off x="8613648" y="3128773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Csoportba foglalás 74">
            <a:extLst>
              <a:ext uri="{FF2B5EF4-FFF2-40B4-BE49-F238E27FC236}">
                <a16:creationId xmlns:a16="http://schemas.microsoft.com/office/drawing/2014/main" id="{79E46749-C675-5FAD-0DCD-104FC95F83D9}"/>
              </a:ext>
            </a:extLst>
          </p:cNvPr>
          <p:cNvGrpSpPr/>
          <p:nvPr/>
        </p:nvGrpSpPr>
        <p:grpSpPr>
          <a:xfrm>
            <a:off x="949567" y="3427972"/>
            <a:ext cx="2941906" cy="2711599"/>
            <a:chOff x="941694" y="3410711"/>
            <a:chExt cx="2941906" cy="2711597"/>
          </a:xfrm>
        </p:grpSpPr>
        <p:cxnSp>
          <p:nvCxnSpPr>
            <p:cNvPr id="34" name="Összekötő: szögletes 33">
              <a:extLst>
                <a:ext uri="{FF2B5EF4-FFF2-40B4-BE49-F238E27FC236}">
                  <a16:creationId xmlns:a16="http://schemas.microsoft.com/office/drawing/2014/main" id="{169B7D22-7780-0ED9-0EEC-00537B34803D}"/>
                </a:ext>
              </a:extLst>
            </p:cNvPr>
            <p:cNvCxnSpPr>
              <a:cxnSpLocks/>
              <a:stCxn id="14" idx="4"/>
              <a:endCxn id="29" idx="0"/>
            </p:cNvCxnSpPr>
            <p:nvPr/>
          </p:nvCxnSpPr>
          <p:spPr>
            <a:xfrm rot="16200000" flipH="1">
              <a:off x="1788135" y="3361458"/>
              <a:ext cx="702044" cy="800549"/>
            </a:xfrm>
            <a:prstGeom prst="curvedConnector3">
              <a:avLst>
                <a:gd name="adj1" fmla="val 50000"/>
              </a:avLst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Szövegdoboz 59">
              <a:extLst>
                <a:ext uri="{FF2B5EF4-FFF2-40B4-BE49-F238E27FC236}">
                  <a16:creationId xmlns:a16="http://schemas.microsoft.com/office/drawing/2014/main" id="{A2F95FEA-C241-5872-9F59-618A5835BDED}"/>
                </a:ext>
              </a:extLst>
            </p:cNvPr>
            <p:cNvSpPr txBox="1"/>
            <p:nvPr/>
          </p:nvSpPr>
          <p:spPr>
            <a:xfrm>
              <a:off x="941694" y="355542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1993</a:t>
              </a:r>
              <a:endParaRPr lang="en-US" dirty="0"/>
            </a:p>
          </p:txBody>
        </p:sp>
        <p:pic>
          <p:nvPicPr>
            <p:cNvPr id="29" name="Kép 28">
              <a:extLst>
                <a:ext uri="{FF2B5EF4-FFF2-40B4-BE49-F238E27FC236}">
                  <a16:creationId xmlns:a16="http://schemas.microsoft.com/office/drawing/2014/main" id="{A2C409A6-046A-768E-D7DC-482E52500A8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rcRect t="1815" b="1815"/>
            <a:stretch/>
          </p:blipFill>
          <p:spPr>
            <a:xfrm>
              <a:off x="1195263" y="4112756"/>
              <a:ext cx="2688337" cy="2009552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</p:grp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CDE1F865-6F01-851A-4218-820A4ED5B810}"/>
              </a:ext>
            </a:extLst>
          </p:cNvPr>
          <p:cNvGrpSpPr/>
          <p:nvPr/>
        </p:nvGrpSpPr>
        <p:grpSpPr>
          <a:xfrm>
            <a:off x="1239013" y="288012"/>
            <a:ext cx="2652460" cy="2831615"/>
            <a:chOff x="1239013" y="288012"/>
            <a:chExt cx="2652460" cy="2831614"/>
          </a:xfrm>
        </p:grpSpPr>
        <p:cxnSp>
          <p:nvCxnSpPr>
            <p:cNvPr id="40" name="Összekötő: szögletes 39">
              <a:extLst>
                <a:ext uri="{FF2B5EF4-FFF2-40B4-BE49-F238E27FC236}">
                  <a16:creationId xmlns:a16="http://schemas.microsoft.com/office/drawing/2014/main" id="{DE5BFEDE-9B77-EF0E-8E57-4AA4CECD31EF}"/>
                </a:ext>
              </a:extLst>
            </p:cNvPr>
            <p:cNvCxnSpPr>
              <a:cxnSpLocks/>
              <a:stCxn id="17" idx="0"/>
              <a:endCxn id="28" idx="2"/>
            </p:cNvCxnSpPr>
            <p:nvPr/>
          </p:nvCxnSpPr>
          <p:spPr>
            <a:xfrm rot="16200000" flipV="1">
              <a:off x="2608752" y="2233847"/>
              <a:ext cx="842270" cy="929288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Kép 27">
              <a:extLst>
                <a:ext uri="{FF2B5EF4-FFF2-40B4-BE49-F238E27FC236}">
                  <a16:creationId xmlns:a16="http://schemas.microsoft.com/office/drawing/2014/main" id="{09C76448-12D4-5E36-C62D-49657C1D36F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rcRect t="1815" b="1815"/>
            <a:stretch/>
          </p:blipFill>
          <p:spPr>
            <a:xfrm>
              <a:off x="1239013" y="288012"/>
              <a:ext cx="2652460" cy="1989344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61" name="Szövegdoboz 60">
              <a:extLst>
                <a:ext uri="{FF2B5EF4-FFF2-40B4-BE49-F238E27FC236}">
                  <a16:creationId xmlns:a16="http://schemas.microsoft.com/office/drawing/2014/main" id="{8DF8B520-CA97-FC44-1681-D1361455F7D5}"/>
                </a:ext>
              </a:extLst>
            </p:cNvPr>
            <p:cNvSpPr txBox="1"/>
            <p:nvPr/>
          </p:nvSpPr>
          <p:spPr>
            <a:xfrm>
              <a:off x="1821617" y="251839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1994</a:t>
              </a:r>
              <a:endParaRPr lang="en-US" dirty="0"/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0094096C-48F0-0D5A-9A27-F3B07C92009D}"/>
              </a:ext>
            </a:extLst>
          </p:cNvPr>
          <p:cNvGrpSpPr/>
          <p:nvPr/>
        </p:nvGrpSpPr>
        <p:grpSpPr>
          <a:xfrm>
            <a:off x="4452990" y="3424427"/>
            <a:ext cx="2953670" cy="2704579"/>
            <a:chOff x="4452990" y="3424428"/>
            <a:chExt cx="2953670" cy="2704578"/>
          </a:xfrm>
        </p:grpSpPr>
        <p:cxnSp>
          <p:nvCxnSpPr>
            <p:cNvPr id="43" name="Összekötő: szögletes 42">
              <a:extLst>
                <a:ext uri="{FF2B5EF4-FFF2-40B4-BE49-F238E27FC236}">
                  <a16:creationId xmlns:a16="http://schemas.microsoft.com/office/drawing/2014/main" id="{16DDFF27-0A1C-288D-864E-B28270C0C36E}"/>
                </a:ext>
              </a:extLst>
            </p:cNvPr>
            <p:cNvCxnSpPr>
              <a:cxnSpLocks/>
              <a:stCxn id="19" idx="4"/>
              <a:endCxn id="30" idx="0"/>
            </p:cNvCxnSpPr>
            <p:nvPr/>
          </p:nvCxnSpPr>
          <p:spPr>
            <a:xfrm rot="16200000" flipH="1">
              <a:off x="5312172" y="3362434"/>
              <a:ext cx="688326" cy="812313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Kép 29">
              <a:extLst>
                <a:ext uri="{FF2B5EF4-FFF2-40B4-BE49-F238E27FC236}">
                  <a16:creationId xmlns:a16="http://schemas.microsoft.com/office/drawing/2014/main" id="{B0AD88BF-F619-A3DD-415E-028ED262AD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rcRect t="1815" b="1815"/>
            <a:stretch/>
          </p:blipFill>
          <p:spPr>
            <a:xfrm>
              <a:off x="4718323" y="4112754"/>
              <a:ext cx="2688337" cy="2016252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62" name="Szövegdoboz 61">
              <a:extLst>
                <a:ext uri="{FF2B5EF4-FFF2-40B4-BE49-F238E27FC236}">
                  <a16:creationId xmlns:a16="http://schemas.microsoft.com/office/drawing/2014/main" id="{DE4FCC43-3908-C726-AE9D-0326A9150C49}"/>
                </a:ext>
              </a:extLst>
            </p:cNvPr>
            <p:cNvSpPr txBox="1"/>
            <p:nvPr/>
          </p:nvSpPr>
          <p:spPr>
            <a:xfrm>
              <a:off x="4452990" y="356715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1994</a:t>
              </a:r>
              <a:endParaRPr lang="en-US" dirty="0"/>
            </a:p>
          </p:txBody>
        </p:sp>
      </p:grpSp>
      <p:grpSp>
        <p:nvGrpSpPr>
          <p:cNvPr id="77" name="Csoportba foglalás 76">
            <a:extLst>
              <a:ext uri="{FF2B5EF4-FFF2-40B4-BE49-F238E27FC236}">
                <a16:creationId xmlns:a16="http://schemas.microsoft.com/office/drawing/2014/main" id="{3673E65E-7322-3E52-7F59-D991DF083141}"/>
              </a:ext>
            </a:extLst>
          </p:cNvPr>
          <p:cNvGrpSpPr/>
          <p:nvPr/>
        </p:nvGrpSpPr>
        <p:grpSpPr>
          <a:xfrm>
            <a:off x="4719829" y="264787"/>
            <a:ext cx="2688337" cy="2863985"/>
            <a:chOff x="4719829" y="264787"/>
            <a:chExt cx="2688337" cy="2863985"/>
          </a:xfrm>
        </p:grpSpPr>
        <p:cxnSp>
          <p:nvCxnSpPr>
            <p:cNvPr id="46" name="Összekötő: szögletes 45">
              <a:extLst>
                <a:ext uri="{FF2B5EF4-FFF2-40B4-BE49-F238E27FC236}">
                  <a16:creationId xmlns:a16="http://schemas.microsoft.com/office/drawing/2014/main" id="{59A1BE69-0B04-5828-2BB4-24CF83055A9C}"/>
                </a:ext>
              </a:extLst>
            </p:cNvPr>
            <p:cNvCxnSpPr>
              <a:cxnSpLocks/>
              <a:stCxn id="37" idx="2"/>
              <a:endCxn id="21" idx="0"/>
            </p:cNvCxnSpPr>
            <p:nvPr/>
          </p:nvCxnSpPr>
          <p:spPr>
            <a:xfrm rot="16200000" flipH="1">
              <a:off x="6111046" y="2233991"/>
              <a:ext cx="847733" cy="941829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Kép 36">
              <a:extLst>
                <a:ext uri="{FF2B5EF4-FFF2-40B4-BE49-F238E27FC236}">
                  <a16:creationId xmlns:a16="http://schemas.microsoft.com/office/drawing/2014/main" id="{ADE1A727-E24B-3F56-530F-7F65D980719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rcRect t="1815" b="1815"/>
            <a:stretch/>
          </p:blipFill>
          <p:spPr>
            <a:xfrm>
              <a:off x="4719829" y="264787"/>
              <a:ext cx="2688337" cy="2016253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69" name="Szövegdoboz 68">
              <a:extLst>
                <a:ext uri="{FF2B5EF4-FFF2-40B4-BE49-F238E27FC236}">
                  <a16:creationId xmlns:a16="http://schemas.microsoft.com/office/drawing/2014/main" id="{EE42D1E8-1085-C291-48C7-F3FC89E59A7F}"/>
                </a:ext>
              </a:extLst>
            </p:cNvPr>
            <p:cNvSpPr txBox="1"/>
            <p:nvPr/>
          </p:nvSpPr>
          <p:spPr>
            <a:xfrm>
              <a:off x="5300021" y="251839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2000</a:t>
              </a:r>
              <a:endParaRPr lang="en-US" dirty="0"/>
            </a:p>
          </p:txBody>
        </p:sp>
      </p:grpSp>
      <p:grpSp>
        <p:nvGrpSpPr>
          <p:cNvPr id="78" name="Csoportba foglalás 77">
            <a:extLst>
              <a:ext uri="{FF2B5EF4-FFF2-40B4-BE49-F238E27FC236}">
                <a16:creationId xmlns:a16="http://schemas.microsoft.com/office/drawing/2014/main" id="{64C6232C-FDC3-A75C-AF68-ED981D61C27B}"/>
              </a:ext>
            </a:extLst>
          </p:cNvPr>
          <p:cNvGrpSpPr/>
          <p:nvPr/>
        </p:nvGrpSpPr>
        <p:grpSpPr>
          <a:xfrm>
            <a:off x="7964286" y="3424427"/>
            <a:ext cx="2987178" cy="2701814"/>
            <a:chOff x="7964286" y="3424427"/>
            <a:chExt cx="2987178" cy="2701814"/>
          </a:xfrm>
        </p:grpSpPr>
        <p:cxnSp>
          <p:nvCxnSpPr>
            <p:cNvPr id="49" name="Összekötő: szögletes 48">
              <a:extLst>
                <a:ext uri="{FF2B5EF4-FFF2-40B4-BE49-F238E27FC236}">
                  <a16:creationId xmlns:a16="http://schemas.microsoft.com/office/drawing/2014/main" id="{E7A0C18D-33B6-C1FA-E7DB-1E2487FBB725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>
            <a:xfrm rot="16200000" flipV="1">
              <a:off x="8841606" y="3344297"/>
              <a:ext cx="685561" cy="845821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Kép 31">
              <a:extLst>
                <a:ext uri="{FF2B5EF4-FFF2-40B4-BE49-F238E27FC236}">
                  <a16:creationId xmlns:a16="http://schemas.microsoft.com/office/drawing/2014/main" id="{C7ED6592-FBF3-F822-B127-8259223E3A9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/>
            <a:srcRect t="1815" b="1815"/>
            <a:stretch/>
          </p:blipFill>
          <p:spPr>
            <a:xfrm>
              <a:off x="8263127" y="4109988"/>
              <a:ext cx="2688337" cy="2016253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70" name="Szövegdoboz 69">
              <a:extLst>
                <a:ext uri="{FF2B5EF4-FFF2-40B4-BE49-F238E27FC236}">
                  <a16:creationId xmlns:a16="http://schemas.microsoft.com/office/drawing/2014/main" id="{3478798B-D49F-B8B7-7106-390DB86BE740}"/>
                </a:ext>
              </a:extLst>
            </p:cNvPr>
            <p:cNvSpPr txBox="1"/>
            <p:nvPr/>
          </p:nvSpPr>
          <p:spPr>
            <a:xfrm>
              <a:off x="7964286" y="356715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2008</a:t>
              </a:r>
              <a:endParaRPr lang="en-US" dirty="0"/>
            </a:p>
          </p:txBody>
        </p:sp>
      </p:grpSp>
      <p:grpSp>
        <p:nvGrpSpPr>
          <p:cNvPr id="79" name="Csoportba foglalás 78">
            <a:extLst>
              <a:ext uri="{FF2B5EF4-FFF2-40B4-BE49-F238E27FC236}">
                <a16:creationId xmlns:a16="http://schemas.microsoft.com/office/drawing/2014/main" id="{8FDB2316-56DF-41E0-E904-79AA7ABB1998}"/>
              </a:ext>
            </a:extLst>
          </p:cNvPr>
          <p:cNvGrpSpPr/>
          <p:nvPr/>
        </p:nvGrpSpPr>
        <p:grpSpPr>
          <a:xfrm>
            <a:off x="8231123" y="264787"/>
            <a:ext cx="2752344" cy="2863986"/>
            <a:chOff x="8231123" y="264787"/>
            <a:chExt cx="2752344" cy="2863987"/>
          </a:xfrm>
        </p:grpSpPr>
        <p:cxnSp>
          <p:nvCxnSpPr>
            <p:cNvPr id="52" name="Összekötő: szögletes 51">
              <a:extLst>
                <a:ext uri="{FF2B5EF4-FFF2-40B4-BE49-F238E27FC236}">
                  <a16:creationId xmlns:a16="http://schemas.microsoft.com/office/drawing/2014/main" id="{5B3D77F1-9B48-278A-7569-D69A1CEC9D57}"/>
                </a:ext>
              </a:extLst>
            </p:cNvPr>
            <p:cNvCxnSpPr>
              <a:cxnSpLocks/>
              <a:stCxn id="25" idx="0"/>
              <a:endCxn id="38" idx="2"/>
            </p:cNvCxnSpPr>
            <p:nvPr/>
          </p:nvCxnSpPr>
          <p:spPr>
            <a:xfrm rot="16200000" flipV="1">
              <a:off x="9650107" y="2261758"/>
              <a:ext cx="824204" cy="909828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Kép 37">
              <a:extLst>
                <a:ext uri="{FF2B5EF4-FFF2-40B4-BE49-F238E27FC236}">
                  <a16:creationId xmlns:a16="http://schemas.microsoft.com/office/drawing/2014/main" id="{8EDFD4AF-11D3-CC5E-533A-B92CA0097864}"/>
                </a:ext>
              </a:extLst>
            </p:cNvPr>
            <p:cNvPicPr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8231123" y="264787"/>
              <a:ext cx="2752344" cy="2039783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71" name="Szövegdoboz 70">
              <a:extLst>
                <a:ext uri="{FF2B5EF4-FFF2-40B4-BE49-F238E27FC236}">
                  <a16:creationId xmlns:a16="http://schemas.microsoft.com/office/drawing/2014/main" id="{9A6C03FA-54BF-8248-BE6B-9EE3197EEAAE}"/>
                </a:ext>
              </a:extLst>
            </p:cNvPr>
            <p:cNvSpPr txBox="1"/>
            <p:nvPr/>
          </p:nvSpPr>
          <p:spPr>
            <a:xfrm>
              <a:off x="8916024" y="251839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2012</a:t>
              </a:r>
            </a:p>
          </p:txBody>
        </p:sp>
      </p:grpSp>
      <p:sp>
        <p:nvSpPr>
          <p:cNvPr id="4" name="Élőláb helye 15">
            <a:extLst>
              <a:ext uri="{FF2B5EF4-FFF2-40B4-BE49-F238E27FC236}">
                <a16:creationId xmlns:a16="http://schemas.microsoft.com/office/drawing/2014/main" id="{CB207FE1-E66D-421C-B341-889E4807E605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u-HU" sz="1400" dirty="0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400" dirty="0">
                <a:solidFill>
                  <a:schemeClr val="tx2"/>
                </a:solidFill>
              </a:rPr>
              <a:t>  |  </a:t>
            </a:r>
            <a:r>
              <a:rPr lang="hu-HU" sz="1400" dirty="0">
                <a:solidFill>
                  <a:schemeClr val="tx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400" dirty="0">
                <a:solidFill>
                  <a:schemeClr val="tx2"/>
                </a:solidFill>
              </a:rPr>
              <a:t>  |  Wohlfart Richárd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12B4773D-BFA1-AE0B-9700-D3B097A67B88}"/>
              </a:ext>
            </a:extLst>
          </p:cNvPr>
          <p:cNvSpPr/>
          <p:nvPr/>
        </p:nvSpPr>
        <p:spPr>
          <a:xfrm>
            <a:off x="5102352" y="3128773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C7880A2A-F008-EB86-45DD-180319125D43}"/>
              </a:ext>
            </a:extLst>
          </p:cNvPr>
          <p:cNvSpPr/>
          <p:nvPr/>
        </p:nvSpPr>
        <p:spPr>
          <a:xfrm>
            <a:off x="3346704" y="3119627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06521C1F-306B-F325-E4DC-FC5C221E9F63}"/>
              </a:ext>
            </a:extLst>
          </p:cNvPr>
          <p:cNvSpPr/>
          <p:nvPr/>
        </p:nvSpPr>
        <p:spPr>
          <a:xfrm>
            <a:off x="1591056" y="3115054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zis 24">
            <a:extLst>
              <a:ext uri="{FF2B5EF4-FFF2-40B4-BE49-F238E27FC236}">
                <a16:creationId xmlns:a16="http://schemas.microsoft.com/office/drawing/2014/main" id="{964DAC74-D238-835A-5143-DAE2406AC297}"/>
              </a:ext>
            </a:extLst>
          </p:cNvPr>
          <p:cNvSpPr/>
          <p:nvPr/>
        </p:nvSpPr>
        <p:spPr>
          <a:xfrm>
            <a:off x="10369296" y="3128773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F86DFC0-7037-95AF-088E-34B5FFD4F2EF}"/>
              </a:ext>
            </a:extLst>
          </p:cNvPr>
          <p:cNvSpPr txBox="1"/>
          <p:nvPr/>
        </p:nvSpPr>
        <p:spPr>
          <a:xfrm>
            <a:off x="1203136" y="5888373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/>
              <a:t>Great </a:t>
            </a:r>
            <a:r>
              <a:rPr lang="hu-HU" sz="1100" dirty="0" err="1"/>
              <a:t>Bustard</a:t>
            </a:r>
            <a:r>
              <a:rPr lang="hu-HU" sz="1100" dirty="0"/>
              <a:t> (</a:t>
            </a:r>
            <a:r>
              <a:rPr lang="hu-HU" sz="1100" dirty="0" err="1"/>
              <a:t>Otis</a:t>
            </a:r>
            <a:r>
              <a:rPr lang="hu-HU" sz="1100" dirty="0"/>
              <a:t> </a:t>
            </a:r>
            <a:r>
              <a:rPr lang="hu-HU" sz="1100" dirty="0" err="1"/>
              <a:t>Tarda</a:t>
            </a:r>
            <a:r>
              <a:rPr lang="hu-HU" sz="1100" dirty="0"/>
              <a:t>) </a:t>
            </a:r>
            <a:r>
              <a:rPr lang="hu-HU" sz="1100" dirty="0" err="1"/>
              <a:t>Transmitters</a:t>
            </a:r>
            <a:endParaRPr lang="en-US" sz="1100" dirty="0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9A348FC7-AEAC-1E6A-DE93-B2F34B3D2374}"/>
              </a:ext>
            </a:extLst>
          </p:cNvPr>
          <p:cNvSpPr txBox="1"/>
          <p:nvPr/>
        </p:nvSpPr>
        <p:spPr>
          <a:xfrm>
            <a:off x="1203136" y="2043322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err="1"/>
              <a:t>Falconry</a:t>
            </a:r>
            <a:r>
              <a:rPr lang="hu-HU" sz="1100" dirty="0"/>
              <a:t> </a:t>
            </a:r>
            <a:r>
              <a:rPr lang="hu-HU" sz="1100" dirty="0" err="1"/>
              <a:t>Receiver</a:t>
            </a:r>
            <a:endParaRPr lang="en-US" sz="1100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54D90E6C-667E-5E5F-A6EF-0FA6B7DB703C}"/>
              </a:ext>
            </a:extLst>
          </p:cNvPr>
          <p:cNvSpPr txBox="1"/>
          <p:nvPr/>
        </p:nvSpPr>
        <p:spPr>
          <a:xfrm>
            <a:off x="4679127" y="5888373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/>
              <a:t>Data </a:t>
            </a:r>
            <a:r>
              <a:rPr lang="hu-HU" sz="1100" dirty="0" err="1"/>
              <a:t>Logging</a:t>
            </a:r>
            <a:r>
              <a:rPr lang="hu-HU" sz="1100" dirty="0"/>
              <a:t> </a:t>
            </a:r>
            <a:r>
              <a:rPr lang="hu-HU" sz="1100" dirty="0" err="1"/>
              <a:t>Fake</a:t>
            </a:r>
            <a:r>
              <a:rPr lang="hu-HU" sz="1100" dirty="0"/>
              <a:t> Great </a:t>
            </a:r>
            <a:r>
              <a:rPr lang="hu-HU" sz="1100" dirty="0" err="1"/>
              <a:t>Bustard</a:t>
            </a:r>
            <a:r>
              <a:rPr lang="hu-HU" sz="1100" dirty="0"/>
              <a:t> </a:t>
            </a:r>
            <a:r>
              <a:rPr lang="hu-HU" sz="1100" dirty="0" err="1"/>
              <a:t>Eggs</a:t>
            </a:r>
            <a:endParaRPr lang="en-US" sz="1100" dirty="0"/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CE625506-3AEA-8FD0-9F78-CBBC6C501A48}"/>
              </a:ext>
            </a:extLst>
          </p:cNvPr>
          <p:cNvSpPr txBox="1"/>
          <p:nvPr/>
        </p:nvSpPr>
        <p:spPr>
          <a:xfrm>
            <a:off x="4714201" y="2042959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err="1"/>
              <a:t>Deer</a:t>
            </a:r>
            <a:r>
              <a:rPr lang="hu-HU" sz="1100" dirty="0"/>
              <a:t> </a:t>
            </a:r>
            <a:r>
              <a:rPr lang="hu-HU" sz="1100" dirty="0" err="1"/>
              <a:t>Transmitter</a:t>
            </a:r>
            <a:endParaRPr lang="en-US" sz="1100" dirty="0"/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2C49FAB5-1799-89DD-CC9C-EFF404FAFCE8}"/>
              </a:ext>
            </a:extLst>
          </p:cNvPr>
          <p:cNvSpPr txBox="1"/>
          <p:nvPr/>
        </p:nvSpPr>
        <p:spPr>
          <a:xfrm>
            <a:off x="8233509" y="5888373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/>
              <a:t>RC </a:t>
            </a:r>
            <a:r>
              <a:rPr lang="hu-HU" sz="1100" dirty="0" err="1"/>
              <a:t>Airplane-Based</a:t>
            </a:r>
            <a:r>
              <a:rPr lang="hu-HU" sz="1100" dirty="0"/>
              <a:t> Data </a:t>
            </a:r>
            <a:r>
              <a:rPr lang="hu-HU" sz="1100" dirty="0" err="1"/>
              <a:t>Collection</a:t>
            </a:r>
            <a:endParaRPr lang="en-US" sz="1100" dirty="0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37284978-B566-94C7-C2E5-3CF2F531453C}"/>
              </a:ext>
            </a:extLst>
          </p:cNvPr>
          <p:cNvSpPr txBox="1"/>
          <p:nvPr/>
        </p:nvSpPr>
        <p:spPr>
          <a:xfrm>
            <a:off x="8225266" y="2042959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err="1"/>
              <a:t>Stationary</a:t>
            </a:r>
            <a:r>
              <a:rPr lang="hu-HU" sz="1100" dirty="0"/>
              <a:t> </a:t>
            </a:r>
            <a:r>
              <a:rPr lang="hu-HU" sz="1100" dirty="0" err="1"/>
              <a:t>Angle</a:t>
            </a:r>
            <a:r>
              <a:rPr lang="hu-HU" sz="1100" dirty="0"/>
              <a:t> of </a:t>
            </a:r>
            <a:r>
              <a:rPr lang="hu-HU" sz="1100" dirty="0" err="1"/>
              <a:t>Arrival</a:t>
            </a:r>
            <a:r>
              <a:rPr lang="hu-HU" sz="1100" dirty="0"/>
              <a:t> (AOA)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6827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7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2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75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19" grpId="0" animBg="1"/>
      <p:bldP spid="17" grpId="0" animBg="1"/>
      <p:bldP spid="14" grpId="0" animBg="1"/>
      <p:bldP spid="25" grpId="0" animBg="1"/>
      <p:bldP spid="36" grpId="0"/>
      <p:bldP spid="45" grpId="0"/>
      <p:bldP spid="47" grpId="0"/>
      <p:bldP spid="48" grpId="0"/>
      <p:bldP spid="50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4ABA9008-EE6D-7958-95BB-AD5A3F6F5E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C84737E0-4885-AF29-8862-A13D5652C6C4}"/>
              </a:ext>
            </a:extLst>
          </p:cNvPr>
          <p:cNvCxnSpPr>
            <a:cxnSpLocks/>
          </p:cNvCxnSpPr>
          <p:nvPr/>
        </p:nvCxnSpPr>
        <p:spPr>
          <a:xfrm>
            <a:off x="1158240" y="3262881"/>
            <a:ext cx="4328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1C36D234-2E68-BD86-3173-CB495F6EDCAD}"/>
              </a:ext>
            </a:extLst>
          </p:cNvPr>
          <p:cNvCxnSpPr>
            <a:cxnSpLocks/>
          </p:cNvCxnSpPr>
          <p:nvPr/>
        </p:nvCxnSpPr>
        <p:spPr>
          <a:xfrm>
            <a:off x="1886710" y="3262881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97A04F85-B529-2883-C285-4D1CBE9527C9}"/>
              </a:ext>
            </a:extLst>
          </p:cNvPr>
          <p:cNvCxnSpPr>
            <a:cxnSpLocks/>
          </p:cNvCxnSpPr>
          <p:nvPr/>
        </p:nvCxnSpPr>
        <p:spPr>
          <a:xfrm>
            <a:off x="3642358" y="3272027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31C9AF4-996F-1B5E-35DB-D9DF7384B45F}"/>
              </a:ext>
            </a:extLst>
          </p:cNvPr>
          <p:cNvCxnSpPr>
            <a:cxnSpLocks/>
          </p:cNvCxnSpPr>
          <p:nvPr/>
        </p:nvCxnSpPr>
        <p:spPr>
          <a:xfrm>
            <a:off x="5398006" y="3272027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3EB3E492-6145-887A-52DA-08BED9AF7E6E}"/>
              </a:ext>
            </a:extLst>
          </p:cNvPr>
          <p:cNvCxnSpPr>
            <a:cxnSpLocks/>
          </p:cNvCxnSpPr>
          <p:nvPr/>
        </p:nvCxnSpPr>
        <p:spPr>
          <a:xfrm>
            <a:off x="7153654" y="3272027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48B22353-D23A-DE6D-D2E0-EDB35F3BC4F3}"/>
              </a:ext>
            </a:extLst>
          </p:cNvPr>
          <p:cNvCxnSpPr>
            <a:cxnSpLocks/>
          </p:cNvCxnSpPr>
          <p:nvPr/>
        </p:nvCxnSpPr>
        <p:spPr>
          <a:xfrm>
            <a:off x="8909302" y="3272027"/>
            <a:ext cx="14599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B035F9C-A58F-8B66-70E0-C58209B39650}"/>
              </a:ext>
            </a:extLst>
          </p:cNvPr>
          <p:cNvCxnSpPr>
            <a:cxnSpLocks/>
          </p:cNvCxnSpPr>
          <p:nvPr/>
        </p:nvCxnSpPr>
        <p:spPr>
          <a:xfrm>
            <a:off x="10664950" y="3272027"/>
            <a:ext cx="4328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zis 20">
            <a:extLst>
              <a:ext uri="{FF2B5EF4-FFF2-40B4-BE49-F238E27FC236}">
                <a16:creationId xmlns:a16="http://schemas.microsoft.com/office/drawing/2014/main" id="{959CE9DD-4FDC-337C-B2F4-967DD041913C}"/>
              </a:ext>
            </a:extLst>
          </p:cNvPr>
          <p:cNvSpPr/>
          <p:nvPr/>
        </p:nvSpPr>
        <p:spPr>
          <a:xfrm>
            <a:off x="6858000" y="3128773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D4FC6948-A98F-CD1B-9F36-7426AF939A4D}"/>
              </a:ext>
            </a:extLst>
          </p:cNvPr>
          <p:cNvSpPr/>
          <p:nvPr/>
        </p:nvSpPr>
        <p:spPr>
          <a:xfrm>
            <a:off x="8613648" y="3128773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Csoportba foglalás 74">
            <a:extLst>
              <a:ext uri="{FF2B5EF4-FFF2-40B4-BE49-F238E27FC236}">
                <a16:creationId xmlns:a16="http://schemas.microsoft.com/office/drawing/2014/main" id="{79E46749-C675-5FAD-0DCD-104FC95F83D9}"/>
              </a:ext>
            </a:extLst>
          </p:cNvPr>
          <p:cNvGrpSpPr/>
          <p:nvPr/>
        </p:nvGrpSpPr>
        <p:grpSpPr>
          <a:xfrm>
            <a:off x="949567" y="3427972"/>
            <a:ext cx="2941906" cy="2711599"/>
            <a:chOff x="941694" y="3410711"/>
            <a:chExt cx="2941906" cy="2711597"/>
          </a:xfrm>
        </p:grpSpPr>
        <p:cxnSp>
          <p:nvCxnSpPr>
            <p:cNvPr id="34" name="Összekötő: szögletes 33">
              <a:extLst>
                <a:ext uri="{FF2B5EF4-FFF2-40B4-BE49-F238E27FC236}">
                  <a16:creationId xmlns:a16="http://schemas.microsoft.com/office/drawing/2014/main" id="{169B7D22-7780-0ED9-0EEC-00537B34803D}"/>
                </a:ext>
              </a:extLst>
            </p:cNvPr>
            <p:cNvCxnSpPr>
              <a:cxnSpLocks/>
              <a:stCxn id="14" idx="4"/>
              <a:endCxn id="29" idx="0"/>
            </p:cNvCxnSpPr>
            <p:nvPr/>
          </p:nvCxnSpPr>
          <p:spPr>
            <a:xfrm rot="16200000" flipH="1">
              <a:off x="1788135" y="3361458"/>
              <a:ext cx="702044" cy="800549"/>
            </a:xfrm>
            <a:prstGeom prst="curvedConnector3">
              <a:avLst>
                <a:gd name="adj1" fmla="val 50000"/>
              </a:avLst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Szövegdoboz 59">
              <a:extLst>
                <a:ext uri="{FF2B5EF4-FFF2-40B4-BE49-F238E27FC236}">
                  <a16:creationId xmlns:a16="http://schemas.microsoft.com/office/drawing/2014/main" id="{A2F95FEA-C241-5872-9F59-618A5835BDED}"/>
                </a:ext>
              </a:extLst>
            </p:cNvPr>
            <p:cNvSpPr txBox="1"/>
            <p:nvPr/>
          </p:nvSpPr>
          <p:spPr>
            <a:xfrm>
              <a:off x="941694" y="355542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2015</a:t>
              </a:r>
              <a:endParaRPr lang="en-US" dirty="0"/>
            </a:p>
          </p:txBody>
        </p:sp>
        <p:pic>
          <p:nvPicPr>
            <p:cNvPr id="29" name="Kép 28">
              <a:extLst>
                <a:ext uri="{FF2B5EF4-FFF2-40B4-BE49-F238E27FC236}">
                  <a16:creationId xmlns:a16="http://schemas.microsoft.com/office/drawing/2014/main" id="{A2C409A6-046A-768E-D7DC-482E52500A8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rcRect t="166" b="166"/>
            <a:stretch/>
          </p:blipFill>
          <p:spPr>
            <a:xfrm>
              <a:off x="1195263" y="4112756"/>
              <a:ext cx="2688337" cy="2009552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</p:grpSp>
      <p:grpSp>
        <p:nvGrpSpPr>
          <p:cNvPr id="72" name="Csoportba foglalás 71">
            <a:extLst>
              <a:ext uri="{FF2B5EF4-FFF2-40B4-BE49-F238E27FC236}">
                <a16:creationId xmlns:a16="http://schemas.microsoft.com/office/drawing/2014/main" id="{CDE1F865-6F01-851A-4218-820A4ED5B810}"/>
              </a:ext>
            </a:extLst>
          </p:cNvPr>
          <p:cNvGrpSpPr/>
          <p:nvPr/>
        </p:nvGrpSpPr>
        <p:grpSpPr>
          <a:xfrm>
            <a:off x="1239013" y="288012"/>
            <a:ext cx="2652460" cy="2831615"/>
            <a:chOff x="1239013" y="288012"/>
            <a:chExt cx="2652460" cy="2831614"/>
          </a:xfrm>
        </p:grpSpPr>
        <p:cxnSp>
          <p:nvCxnSpPr>
            <p:cNvPr id="40" name="Összekötő: szögletes 39">
              <a:extLst>
                <a:ext uri="{FF2B5EF4-FFF2-40B4-BE49-F238E27FC236}">
                  <a16:creationId xmlns:a16="http://schemas.microsoft.com/office/drawing/2014/main" id="{DE5BFEDE-9B77-EF0E-8E57-4AA4CECD31EF}"/>
                </a:ext>
              </a:extLst>
            </p:cNvPr>
            <p:cNvCxnSpPr>
              <a:cxnSpLocks/>
              <a:stCxn id="17" idx="0"/>
              <a:endCxn id="28" idx="2"/>
            </p:cNvCxnSpPr>
            <p:nvPr/>
          </p:nvCxnSpPr>
          <p:spPr>
            <a:xfrm rot="16200000" flipV="1">
              <a:off x="2608752" y="2233847"/>
              <a:ext cx="842270" cy="929288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Kép 27">
              <a:extLst>
                <a:ext uri="{FF2B5EF4-FFF2-40B4-BE49-F238E27FC236}">
                  <a16:creationId xmlns:a16="http://schemas.microsoft.com/office/drawing/2014/main" id="{09C76448-12D4-5E36-C62D-49657C1D36F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rcRect/>
            <a:stretch/>
          </p:blipFill>
          <p:spPr>
            <a:xfrm>
              <a:off x="1239013" y="288012"/>
              <a:ext cx="2652460" cy="1989344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61" name="Szövegdoboz 60">
              <a:extLst>
                <a:ext uri="{FF2B5EF4-FFF2-40B4-BE49-F238E27FC236}">
                  <a16:creationId xmlns:a16="http://schemas.microsoft.com/office/drawing/2014/main" id="{8DF8B520-CA97-FC44-1681-D1361455F7D5}"/>
                </a:ext>
              </a:extLst>
            </p:cNvPr>
            <p:cNvSpPr txBox="1"/>
            <p:nvPr/>
          </p:nvSpPr>
          <p:spPr>
            <a:xfrm>
              <a:off x="1821617" y="251839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2016</a:t>
              </a:r>
              <a:endParaRPr lang="en-US" dirty="0"/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0094096C-48F0-0D5A-9A27-F3B07C92009D}"/>
              </a:ext>
            </a:extLst>
          </p:cNvPr>
          <p:cNvGrpSpPr/>
          <p:nvPr/>
        </p:nvGrpSpPr>
        <p:grpSpPr>
          <a:xfrm>
            <a:off x="4452990" y="3424427"/>
            <a:ext cx="2953670" cy="2704578"/>
            <a:chOff x="4452990" y="3424428"/>
            <a:chExt cx="2953670" cy="2704577"/>
          </a:xfrm>
        </p:grpSpPr>
        <p:cxnSp>
          <p:nvCxnSpPr>
            <p:cNvPr id="43" name="Összekötő: szögletes 42">
              <a:extLst>
                <a:ext uri="{FF2B5EF4-FFF2-40B4-BE49-F238E27FC236}">
                  <a16:creationId xmlns:a16="http://schemas.microsoft.com/office/drawing/2014/main" id="{16DDFF27-0A1C-288D-864E-B28270C0C36E}"/>
                </a:ext>
              </a:extLst>
            </p:cNvPr>
            <p:cNvCxnSpPr>
              <a:cxnSpLocks/>
              <a:stCxn id="19" idx="4"/>
              <a:endCxn id="30" idx="0"/>
            </p:cNvCxnSpPr>
            <p:nvPr/>
          </p:nvCxnSpPr>
          <p:spPr>
            <a:xfrm rot="16200000" flipH="1">
              <a:off x="5312172" y="3362434"/>
              <a:ext cx="688326" cy="812313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Kép 29">
              <a:extLst>
                <a:ext uri="{FF2B5EF4-FFF2-40B4-BE49-F238E27FC236}">
                  <a16:creationId xmlns:a16="http://schemas.microsoft.com/office/drawing/2014/main" id="{B0AD88BF-F619-A3DD-415E-028ED262AD4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rcRect/>
            <a:stretch/>
          </p:blipFill>
          <p:spPr>
            <a:xfrm>
              <a:off x="4718323" y="4112754"/>
              <a:ext cx="2688337" cy="2016251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62" name="Szövegdoboz 61">
              <a:extLst>
                <a:ext uri="{FF2B5EF4-FFF2-40B4-BE49-F238E27FC236}">
                  <a16:creationId xmlns:a16="http://schemas.microsoft.com/office/drawing/2014/main" id="{DE4FCC43-3908-C726-AE9D-0326A9150C49}"/>
                </a:ext>
              </a:extLst>
            </p:cNvPr>
            <p:cNvSpPr txBox="1"/>
            <p:nvPr/>
          </p:nvSpPr>
          <p:spPr>
            <a:xfrm>
              <a:off x="4452990" y="356715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2016</a:t>
              </a:r>
              <a:endParaRPr lang="en-US" dirty="0"/>
            </a:p>
          </p:txBody>
        </p:sp>
      </p:grpSp>
      <p:grpSp>
        <p:nvGrpSpPr>
          <p:cNvPr id="77" name="Csoportba foglalás 76">
            <a:extLst>
              <a:ext uri="{FF2B5EF4-FFF2-40B4-BE49-F238E27FC236}">
                <a16:creationId xmlns:a16="http://schemas.microsoft.com/office/drawing/2014/main" id="{3673E65E-7322-3E52-7F59-D991DF083141}"/>
              </a:ext>
            </a:extLst>
          </p:cNvPr>
          <p:cNvGrpSpPr/>
          <p:nvPr/>
        </p:nvGrpSpPr>
        <p:grpSpPr>
          <a:xfrm>
            <a:off x="4719829" y="264787"/>
            <a:ext cx="2688337" cy="2863985"/>
            <a:chOff x="4719829" y="264787"/>
            <a:chExt cx="2688337" cy="2863985"/>
          </a:xfrm>
        </p:grpSpPr>
        <p:cxnSp>
          <p:nvCxnSpPr>
            <p:cNvPr id="46" name="Összekötő: szögletes 45">
              <a:extLst>
                <a:ext uri="{FF2B5EF4-FFF2-40B4-BE49-F238E27FC236}">
                  <a16:creationId xmlns:a16="http://schemas.microsoft.com/office/drawing/2014/main" id="{59A1BE69-0B04-5828-2BB4-24CF83055A9C}"/>
                </a:ext>
              </a:extLst>
            </p:cNvPr>
            <p:cNvCxnSpPr>
              <a:cxnSpLocks/>
              <a:stCxn id="37" idx="2"/>
              <a:endCxn id="21" idx="0"/>
            </p:cNvCxnSpPr>
            <p:nvPr/>
          </p:nvCxnSpPr>
          <p:spPr>
            <a:xfrm rot="16200000" flipH="1">
              <a:off x="6111046" y="2233991"/>
              <a:ext cx="847733" cy="941829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Kép 36">
              <a:extLst>
                <a:ext uri="{FF2B5EF4-FFF2-40B4-BE49-F238E27FC236}">
                  <a16:creationId xmlns:a16="http://schemas.microsoft.com/office/drawing/2014/main" id="{ADE1A727-E24B-3F56-530F-7F65D980719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719829" y="264787"/>
              <a:ext cx="2688337" cy="2016253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69" name="Szövegdoboz 68">
              <a:extLst>
                <a:ext uri="{FF2B5EF4-FFF2-40B4-BE49-F238E27FC236}">
                  <a16:creationId xmlns:a16="http://schemas.microsoft.com/office/drawing/2014/main" id="{EE42D1E8-1085-C291-48C7-F3FC89E59A7F}"/>
                </a:ext>
              </a:extLst>
            </p:cNvPr>
            <p:cNvSpPr txBox="1"/>
            <p:nvPr/>
          </p:nvSpPr>
          <p:spPr>
            <a:xfrm>
              <a:off x="5300021" y="251839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2017</a:t>
              </a:r>
              <a:endParaRPr lang="en-US" dirty="0"/>
            </a:p>
          </p:txBody>
        </p:sp>
      </p:grpSp>
      <p:grpSp>
        <p:nvGrpSpPr>
          <p:cNvPr id="78" name="Csoportba foglalás 77">
            <a:extLst>
              <a:ext uri="{FF2B5EF4-FFF2-40B4-BE49-F238E27FC236}">
                <a16:creationId xmlns:a16="http://schemas.microsoft.com/office/drawing/2014/main" id="{64C6232C-FDC3-A75C-AF68-ED981D61C27B}"/>
              </a:ext>
            </a:extLst>
          </p:cNvPr>
          <p:cNvGrpSpPr/>
          <p:nvPr/>
        </p:nvGrpSpPr>
        <p:grpSpPr>
          <a:xfrm>
            <a:off x="7964286" y="3424427"/>
            <a:ext cx="2987178" cy="2701813"/>
            <a:chOff x="7964286" y="3424427"/>
            <a:chExt cx="2987178" cy="2701813"/>
          </a:xfrm>
        </p:grpSpPr>
        <p:cxnSp>
          <p:nvCxnSpPr>
            <p:cNvPr id="49" name="Összekötő: szögletes 48">
              <a:extLst>
                <a:ext uri="{FF2B5EF4-FFF2-40B4-BE49-F238E27FC236}">
                  <a16:creationId xmlns:a16="http://schemas.microsoft.com/office/drawing/2014/main" id="{E7A0C18D-33B6-C1FA-E7DB-1E2487FBB725}"/>
                </a:ext>
              </a:extLst>
            </p:cNvPr>
            <p:cNvCxnSpPr>
              <a:cxnSpLocks/>
              <a:stCxn id="32" idx="0"/>
              <a:endCxn id="23" idx="4"/>
            </p:cNvCxnSpPr>
            <p:nvPr/>
          </p:nvCxnSpPr>
          <p:spPr>
            <a:xfrm rot="16200000" flipV="1">
              <a:off x="8841606" y="3344297"/>
              <a:ext cx="685561" cy="845821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Kép 31">
              <a:extLst>
                <a:ext uri="{FF2B5EF4-FFF2-40B4-BE49-F238E27FC236}">
                  <a16:creationId xmlns:a16="http://schemas.microsoft.com/office/drawing/2014/main" id="{C7ED6592-FBF3-F822-B127-8259223E3A9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263127" y="4109988"/>
              <a:ext cx="2688337" cy="2016252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70" name="Szövegdoboz 69">
              <a:extLst>
                <a:ext uri="{FF2B5EF4-FFF2-40B4-BE49-F238E27FC236}">
                  <a16:creationId xmlns:a16="http://schemas.microsoft.com/office/drawing/2014/main" id="{3478798B-D49F-B8B7-7106-390DB86BE740}"/>
                </a:ext>
              </a:extLst>
            </p:cNvPr>
            <p:cNvSpPr txBox="1"/>
            <p:nvPr/>
          </p:nvSpPr>
          <p:spPr>
            <a:xfrm>
              <a:off x="7964286" y="356715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2018</a:t>
              </a:r>
              <a:endParaRPr lang="en-US" dirty="0"/>
            </a:p>
          </p:txBody>
        </p:sp>
      </p:grpSp>
      <p:grpSp>
        <p:nvGrpSpPr>
          <p:cNvPr id="79" name="Csoportba foglalás 78">
            <a:extLst>
              <a:ext uri="{FF2B5EF4-FFF2-40B4-BE49-F238E27FC236}">
                <a16:creationId xmlns:a16="http://schemas.microsoft.com/office/drawing/2014/main" id="{8FDB2316-56DF-41E0-E904-79AA7ABB1998}"/>
              </a:ext>
            </a:extLst>
          </p:cNvPr>
          <p:cNvGrpSpPr/>
          <p:nvPr/>
        </p:nvGrpSpPr>
        <p:grpSpPr>
          <a:xfrm>
            <a:off x="8263126" y="261104"/>
            <a:ext cx="2688337" cy="2867669"/>
            <a:chOff x="8263126" y="261104"/>
            <a:chExt cx="2688337" cy="2867670"/>
          </a:xfrm>
        </p:grpSpPr>
        <p:cxnSp>
          <p:nvCxnSpPr>
            <p:cNvPr id="52" name="Összekötő: szögletes 51">
              <a:extLst>
                <a:ext uri="{FF2B5EF4-FFF2-40B4-BE49-F238E27FC236}">
                  <a16:creationId xmlns:a16="http://schemas.microsoft.com/office/drawing/2014/main" id="{5B3D77F1-9B48-278A-7569-D69A1CEC9D57}"/>
                </a:ext>
              </a:extLst>
            </p:cNvPr>
            <p:cNvCxnSpPr>
              <a:cxnSpLocks/>
              <a:stCxn id="25" idx="0"/>
              <a:endCxn id="38" idx="2"/>
            </p:cNvCxnSpPr>
            <p:nvPr/>
          </p:nvCxnSpPr>
          <p:spPr>
            <a:xfrm rot="16200000" flipV="1">
              <a:off x="9636501" y="2248152"/>
              <a:ext cx="851416" cy="909828"/>
            </a:xfrm>
            <a:prstGeom prst="curvedConnector3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Kép 37">
              <a:extLst>
                <a:ext uri="{FF2B5EF4-FFF2-40B4-BE49-F238E27FC236}">
                  <a16:creationId xmlns:a16="http://schemas.microsoft.com/office/drawing/2014/main" id="{8EDFD4AF-11D3-CC5E-533A-B92CA009786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rcRect/>
            <a:stretch/>
          </p:blipFill>
          <p:spPr>
            <a:xfrm>
              <a:off x="8263126" y="261104"/>
              <a:ext cx="2688337" cy="2016254"/>
            </a:xfrm>
            <a:prstGeom prst="rect">
              <a:avLst/>
            </a:prstGeom>
            <a:ln w="28575">
              <a:solidFill>
                <a:srgbClr val="1C4C3C"/>
              </a:solidFill>
            </a:ln>
          </p:spPr>
        </p:pic>
        <p:sp>
          <p:nvSpPr>
            <p:cNvPr id="71" name="Szövegdoboz 70">
              <a:extLst>
                <a:ext uri="{FF2B5EF4-FFF2-40B4-BE49-F238E27FC236}">
                  <a16:creationId xmlns:a16="http://schemas.microsoft.com/office/drawing/2014/main" id="{9A6C03FA-54BF-8248-BE6B-9EE3197EEAAE}"/>
                </a:ext>
              </a:extLst>
            </p:cNvPr>
            <p:cNvSpPr txBox="1"/>
            <p:nvPr/>
          </p:nvSpPr>
          <p:spPr>
            <a:xfrm>
              <a:off x="8916024" y="251839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/>
                <a:t>2020</a:t>
              </a:r>
              <a:endParaRPr lang="en-US" dirty="0"/>
            </a:p>
          </p:txBody>
        </p:sp>
      </p:grpSp>
      <p:sp>
        <p:nvSpPr>
          <p:cNvPr id="4" name="Élőláb helye 15">
            <a:extLst>
              <a:ext uri="{FF2B5EF4-FFF2-40B4-BE49-F238E27FC236}">
                <a16:creationId xmlns:a16="http://schemas.microsoft.com/office/drawing/2014/main" id="{CB207FE1-E66D-421C-B341-889E4807E605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u-HU" sz="1400" dirty="0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400" dirty="0">
                <a:solidFill>
                  <a:schemeClr val="tx2"/>
                </a:solidFill>
              </a:rPr>
              <a:t>  |  </a:t>
            </a:r>
            <a:r>
              <a:rPr lang="hu-HU" sz="1400" dirty="0">
                <a:solidFill>
                  <a:schemeClr val="tx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400" dirty="0">
                <a:solidFill>
                  <a:schemeClr val="tx2"/>
                </a:solidFill>
              </a:rPr>
              <a:t>  |  Wohlfart Richárd 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12B4773D-BFA1-AE0B-9700-D3B097A67B88}"/>
              </a:ext>
            </a:extLst>
          </p:cNvPr>
          <p:cNvSpPr/>
          <p:nvPr/>
        </p:nvSpPr>
        <p:spPr>
          <a:xfrm>
            <a:off x="5102352" y="3128773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C7880A2A-F008-EB86-45DD-180319125D43}"/>
              </a:ext>
            </a:extLst>
          </p:cNvPr>
          <p:cNvSpPr/>
          <p:nvPr/>
        </p:nvSpPr>
        <p:spPr>
          <a:xfrm>
            <a:off x="3346704" y="3119627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06521C1F-306B-F325-E4DC-FC5C221E9F63}"/>
              </a:ext>
            </a:extLst>
          </p:cNvPr>
          <p:cNvSpPr/>
          <p:nvPr/>
        </p:nvSpPr>
        <p:spPr>
          <a:xfrm>
            <a:off x="1591056" y="3115054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zis 24">
            <a:extLst>
              <a:ext uri="{FF2B5EF4-FFF2-40B4-BE49-F238E27FC236}">
                <a16:creationId xmlns:a16="http://schemas.microsoft.com/office/drawing/2014/main" id="{964DAC74-D238-835A-5143-DAE2406AC297}"/>
              </a:ext>
            </a:extLst>
          </p:cNvPr>
          <p:cNvSpPr/>
          <p:nvPr/>
        </p:nvSpPr>
        <p:spPr>
          <a:xfrm>
            <a:off x="10369296" y="3128773"/>
            <a:ext cx="295654" cy="29565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F86DFC0-7037-95AF-088E-34B5FFD4F2EF}"/>
              </a:ext>
            </a:extLst>
          </p:cNvPr>
          <p:cNvSpPr txBox="1"/>
          <p:nvPr/>
        </p:nvSpPr>
        <p:spPr>
          <a:xfrm>
            <a:off x="1203136" y="5888373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err="1"/>
              <a:t>African</a:t>
            </a:r>
            <a:r>
              <a:rPr lang="hu-HU" sz="1100" dirty="0"/>
              <a:t> </a:t>
            </a:r>
            <a:r>
              <a:rPr lang="hu-HU" sz="1100" dirty="0" err="1"/>
              <a:t>Giant</a:t>
            </a:r>
            <a:r>
              <a:rPr lang="hu-HU" sz="1100" dirty="0"/>
              <a:t> </a:t>
            </a:r>
            <a:r>
              <a:rPr lang="hu-HU" sz="1100" dirty="0" err="1"/>
              <a:t>Swallowtail</a:t>
            </a:r>
            <a:r>
              <a:rPr lang="hu-HU" sz="1100" dirty="0"/>
              <a:t> </a:t>
            </a:r>
            <a:r>
              <a:rPr lang="hu-HU" sz="1100" dirty="0" err="1"/>
              <a:t>Reserach</a:t>
            </a:r>
            <a:endParaRPr lang="en-US" sz="1100" dirty="0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9A348FC7-AEAC-1E6A-DE93-B2F34B3D2374}"/>
              </a:ext>
            </a:extLst>
          </p:cNvPr>
          <p:cNvSpPr txBox="1"/>
          <p:nvPr/>
        </p:nvSpPr>
        <p:spPr>
          <a:xfrm>
            <a:off x="1158240" y="2043322"/>
            <a:ext cx="28746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80" dirty="0"/>
              <a:t>Great </a:t>
            </a:r>
            <a:r>
              <a:rPr lang="hu-HU" sz="1080" dirty="0" err="1"/>
              <a:t>Tit</a:t>
            </a:r>
            <a:r>
              <a:rPr lang="hu-HU" sz="1080" dirty="0"/>
              <a:t>, </a:t>
            </a:r>
            <a:r>
              <a:rPr lang="hu-HU" sz="1080" dirty="0" err="1"/>
              <a:t>Fingerprinting</a:t>
            </a:r>
            <a:r>
              <a:rPr lang="hu-HU" sz="1080" dirty="0"/>
              <a:t> </a:t>
            </a:r>
            <a:r>
              <a:rPr lang="hu-HU" sz="1080" dirty="0" err="1"/>
              <a:t>Tracking</a:t>
            </a:r>
            <a:r>
              <a:rPr lang="hu-HU" sz="1080" dirty="0"/>
              <a:t> </a:t>
            </a:r>
            <a:r>
              <a:rPr lang="hu-HU" sz="1080" dirty="0" err="1"/>
              <a:t>Method</a:t>
            </a:r>
            <a:endParaRPr lang="en-US" sz="1080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54D90E6C-667E-5E5F-A6EF-0FA6B7DB703C}"/>
              </a:ext>
            </a:extLst>
          </p:cNvPr>
          <p:cNvSpPr txBox="1"/>
          <p:nvPr/>
        </p:nvSpPr>
        <p:spPr>
          <a:xfrm>
            <a:off x="4679127" y="5888373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err="1"/>
              <a:t>Automated</a:t>
            </a:r>
            <a:r>
              <a:rPr lang="hu-HU" sz="1100" dirty="0"/>
              <a:t> </a:t>
            </a:r>
            <a:r>
              <a:rPr lang="hu-HU" sz="1100" dirty="0" err="1"/>
              <a:t>Fingerprinting</a:t>
            </a:r>
            <a:r>
              <a:rPr lang="hu-HU" sz="1100" dirty="0"/>
              <a:t> System</a:t>
            </a:r>
            <a:endParaRPr lang="en-US" sz="1100" dirty="0"/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CE625506-3AEA-8FD0-9F78-CBBC6C501A48}"/>
              </a:ext>
            </a:extLst>
          </p:cNvPr>
          <p:cNvSpPr txBox="1"/>
          <p:nvPr/>
        </p:nvSpPr>
        <p:spPr>
          <a:xfrm>
            <a:off x="4714201" y="2042959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err="1"/>
              <a:t>Liberia</a:t>
            </a:r>
            <a:r>
              <a:rPr lang="hu-HU" sz="1100" dirty="0"/>
              <a:t>, </a:t>
            </a:r>
            <a:r>
              <a:rPr lang="hu-HU" sz="1100" dirty="0" err="1"/>
              <a:t>African</a:t>
            </a:r>
            <a:r>
              <a:rPr lang="hu-HU" sz="1100" dirty="0"/>
              <a:t> </a:t>
            </a:r>
            <a:r>
              <a:rPr lang="hu-HU" sz="1100" dirty="0" err="1"/>
              <a:t>Giant</a:t>
            </a:r>
            <a:r>
              <a:rPr lang="hu-HU" sz="1100" dirty="0"/>
              <a:t> </a:t>
            </a:r>
            <a:r>
              <a:rPr lang="hu-HU" sz="1100" dirty="0" err="1"/>
              <a:t>Swallowtail</a:t>
            </a:r>
            <a:endParaRPr lang="en-US" sz="1100" dirty="0"/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2C49FAB5-1799-89DD-CC9C-EFF404FAFCE8}"/>
              </a:ext>
            </a:extLst>
          </p:cNvPr>
          <p:cNvSpPr txBox="1"/>
          <p:nvPr/>
        </p:nvSpPr>
        <p:spPr>
          <a:xfrm>
            <a:off x="8233509" y="5888373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 err="1"/>
              <a:t>LoRa-based</a:t>
            </a:r>
            <a:r>
              <a:rPr lang="hu-HU" sz="1100" dirty="0"/>
              <a:t> GPS Tag and </a:t>
            </a:r>
            <a:r>
              <a:rPr lang="hu-HU" sz="1100" dirty="0" err="1"/>
              <a:t>Trap</a:t>
            </a:r>
            <a:endParaRPr lang="en-US" sz="1100" dirty="0"/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37284978-B566-94C7-C2E5-3CF2F531453C}"/>
              </a:ext>
            </a:extLst>
          </p:cNvPr>
          <p:cNvSpPr txBox="1"/>
          <p:nvPr/>
        </p:nvSpPr>
        <p:spPr>
          <a:xfrm>
            <a:off x="8225266" y="2042959"/>
            <a:ext cx="2688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100" dirty="0"/>
              <a:t>Advanced </a:t>
            </a:r>
            <a:r>
              <a:rPr lang="hu-HU" sz="1100" dirty="0" err="1"/>
              <a:t>Smartphone-based</a:t>
            </a:r>
            <a:r>
              <a:rPr lang="hu-HU" sz="1100" dirty="0"/>
              <a:t> </a:t>
            </a:r>
            <a:r>
              <a:rPr lang="hu-HU" sz="1100" dirty="0" err="1"/>
              <a:t>Receiver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7321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7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7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2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7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2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5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2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75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19" grpId="0" animBg="1"/>
      <p:bldP spid="17" grpId="0" animBg="1"/>
      <p:bldP spid="14" grpId="0" animBg="1"/>
      <p:bldP spid="25" grpId="0" animBg="1"/>
      <p:bldP spid="36" grpId="0"/>
      <p:bldP spid="45" grpId="0"/>
      <p:bldP spid="47" grpId="0"/>
      <p:bldP spid="48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A képen háromlábú állvány látható&#10;&#10;Automatikusan generált leírás">
            <a:extLst>
              <a:ext uri="{FF2B5EF4-FFF2-40B4-BE49-F238E27FC236}">
                <a16:creationId xmlns:a16="http://schemas.microsoft.com/office/drawing/2014/main" id="{8EDB98F5-5D36-16D6-0CA8-821E4E3B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122030" y="-1966"/>
            <a:ext cx="2985247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A08FD5-D15D-35B8-F294-C01BA163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08" y="459960"/>
            <a:ext cx="7242048" cy="1572768"/>
          </a:xfrm>
        </p:spPr>
        <p:txBody>
          <a:bodyPr/>
          <a:lstStyle/>
          <a:p>
            <a:r>
              <a:rPr lang="hu-HU" dirty="0" err="1"/>
              <a:t>Automated</a:t>
            </a:r>
            <a:r>
              <a:rPr lang="hu-HU" dirty="0"/>
              <a:t> </a:t>
            </a:r>
            <a:r>
              <a:rPr lang="hu-HU" dirty="0" err="1"/>
              <a:t>Radio-Tracking</a:t>
            </a:r>
            <a:r>
              <a:rPr lang="hu-HU" dirty="0"/>
              <a:t> System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2805CC9-928C-FB17-9260-5C748807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8" y="2353007"/>
            <a:ext cx="6459093" cy="449668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Supports</a:t>
            </a:r>
            <a:r>
              <a:rPr lang="hu-HU" sz="1600" dirty="0"/>
              <a:t> </a:t>
            </a:r>
            <a:r>
              <a:rPr lang="hu-HU" sz="1600" dirty="0" err="1"/>
              <a:t>multiple</a:t>
            </a:r>
            <a:r>
              <a:rPr lang="hu-HU" sz="1600" dirty="0"/>
              <a:t> </a:t>
            </a:r>
            <a:r>
              <a:rPr lang="hu-HU" sz="1600" dirty="0" err="1"/>
              <a:t>measurement</a:t>
            </a:r>
            <a:r>
              <a:rPr lang="hu-HU" sz="1600" dirty="0"/>
              <a:t> </a:t>
            </a:r>
            <a:r>
              <a:rPr lang="hu-HU" sz="1600" dirty="0" err="1"/>
              <a:t>strategies</a:t>
            </a:r>
            <a:r>
              <a:rPr lang="hu-HU" sz="1600" dirty="0"/>
              <a:t>: </a:t>
            </a:r>
            <a:br>
              <a:rPr lang="hu-HU" sz="1600" dirty="0"/>
            </a:br>
            <a:r>
              <a:rPr lang="hu-HU" sz="1600" dirty="0" err="1"/>
              <a:t>stationary</a:t>
            </a:r>
            <a:r>
              <a:rPr lang="hu-HU" sz="1600" dirty="0"/>
              <a:t> AOA, </a:t>
            </a:r>
            <a:r>
              <a:rPr lang="hu-HU" sz="1600" dirty="0" err="1"/>
              <a:t>rotating</a:t>
            </a:r>
            <a:r>
              <a:rPr lang="hu-HU" sz="1600" dirty="0"/>
              <a:t> AOA, </a:t>
            </a:r>
            <a:r>
              <a:rPr lang="hu-HU" sz="1600" dirty="0" err="1"/>
              <a:t>Fingerprinting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 err="1"/>
              <a:t>Intelligent</a:t>
            </a:r>
            <a:r>
              <a:rPr lang="hu-HU" sz="1600" b="1" dirty="0"/>
              <a:t> </a:t>
            </a:r>
            <a:r>
              <a:rPr lang="hu-HU" sz="1600" b="1" dirty="0" err="1"/>
              <a:t>transmitters</a:t>
            </a:r>
            <a:r>
              <a:rPr lang="hu-HU" sz="1600" dirty="0"/>
              <a:t>: </a:t>
            </a:r>
            <a:r>
              <a:rPr lang="hu-HU" sz="1600" dirty="0" err="1"/>
              <a:t>accurate</a:t>
            </a:r>
            <a:r>
              <a:rPr lang="hu-HU" sz="1600" dirty="0"/>
              <a:t> </a:t>
            </a:r>
            <a:r>
              <a:rPr lang="hu-HU" sz="1600" dirty="0" err="1"/>
              <a:t>clock</a:t>
            </a:r>
            <a:r>
              <a:rPr lang="hu-HU" sz="1600" dirty="0"/>
              <a:t>, </a:t>
            </a:r>
            <a:r>
              <a:rPr lang="hu-HU" sz="1600" dirty="0" err="1"/>
              <a:t>microprocessor</a:t>
            </a:r>
            <a:r>
              <a:rPr lang="hu-HU" sz="1600" dirty="0"/>
              <a:t>, </a:t>
            </a:r>
            <a:r>
              <a:rPr lang="hu-HU" sz="1600" b="1" dirty="0" err="1"/>
              <a:t>sensors</a:t>
            </a:r>
            <a:r>
              <a:rPr lang="hu-HU" sz="1600" dirty="0"/>
              <a:t> and </a:t>
            </a:r>
            <a:r>
              <a:rPr lang="hu-HU" sz="1600" b="1" dirty="0" err="1"/>
              <a:t>data</a:t>
            </a:r>
            <a:r>
              <a:rPr lang="hu-HU" sz="1600" b="1" dirty="0"/>
              <a:t> </a:t>
            </a:r>
            <a:r>
              <a:rPr lang="hu-HU" sz="1600" b="1" dirty="0" err="1"/>
              <a:t>transfer</a:t>
            </a:r>
            <a:r>
              <a:rPr lang="hu-HU" sz="1600" b="1" dirty="0"/>
              <a:t> </a:t>
            </a:r>
            <a:r>
              <a:rPr lang="hu-HU" sz="1600" dirty="0" err="1"/>
              <a:t>capability</a:t>
            </a:r>
            <a:r>
              <a:rPr lang="hu-HU" sz="1600" dirty="0"/>
              <a:t>, </a:t>
            </a:r>
            <a:r>
              <a:rPr lang="hu-HU" sz="1600" dirty="0" err="1"/>
              <a:t>variable</a:t>
            </a:r>
            <a:r>
              <a:rPr lang="hu-HU" sz="1600" dirty="0"/>
              <a:t> </a:t>
            </a:r>
            <a:r>
              <a:rPr lang="hu-HU" sz="1600" dirty="0" err="1"/>
              <a:t>modes</a:t>
            </a:r>
            <a:r>
              <a:rPr lang="hu-HU" sz="1600" dirty="0"/>
              <a:t> of </a:t>
            </a:r>
            <a:r>
              <a:rPr lang="hu-HU" sz="1600" dirty="0" err="1"/>
              <a:t>operation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 err="1"/>
              <a:t>Remote</a:t>
            </a:r>
            <a:r>
              <a:rPr lang="hu-HU" sz="1600" b="1" dirty="0"/>
              <a:t> </a:t>
            </a:r>
            <a:r>
              <a:rPr lang="hu-HU" sz="1600" b="1" dirty="0" err="1"/>
              <a:t>controllable</a:t>
            </a:r>
            <a:r>
              <a:rPr lang="hu-HU" sz="1600" b="1" dirty="0"/>
              <a:t> </a:t>
            </a:r>
            <a:r>
              <a:rPr lang="hu-HU" sz="1600" b="1" dirty="0" err="1"/>
              <a:t>transmitters</a:t>
            </a:r>
            <a:r>
              <a:rPr lang="hu-HU" sz="1600" b="1" dirty="0"/>
              <a:t> =&gt;</a:t>
            </a:r>
            <a:r>
              <a:rPr lang="hu-HU" sz="1600" dirty="0"/>
              <a:t> </a:t>
            </a:r>
            <a:r>
              <a:rPr lang="hu-HU" sz="1600" b="1" dirty="0"/>
              <a:t>10-15 </a:t>
            </a:r>
            <a:r>
              <a:rPr lang="hu-HU" sz="1600" b="1" dirty="0" err="1"/>
              <a:t>gram</a:t>
            </a:r>
            <a:br>
              <a:rPr lang="hu-HU" sz="1600" b="1" dirty="0"/>
            </a:br>
            <a:r>
              <a:rPr lang="hu-HU" sz="1600" b="1" dirty="0" err="1"/>
              <a:t>animals</a:t>
            </a:r>
            <a:r>
              <a:rPr lang="hu-HU" sz="1600" dirty="0"/>
              <a:t> </a:t>
            </a: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monitored</a:t>
            </a:r>
            <a:r>
              <a:rPr lang="hu-HU" sz="1600" dirty="0"/>
              <a:t> </a:t>
            </a:r>
            <a:r>
              <a:rPr lang="hu-HU" sz="1600" dirty="0" err="1"/>
              <a:t>for</a:t>
            </a:r>
            <a:r>
              <a:rPr lang="hu-HU" sz="1600" dirty="0"/>
              <a:t> </a:t>
            </a:r>
            <a:r>
              <a:rPr lang="hu-HU" sz="1600" b="1" dirty="0" err="1"/>
              <a:t>years</a:t>
            </a:r>
            <a:r>
              <a:rPr lang="hu-HU" sz="1600" dirty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 err="1"/>
              <a:t>Longer</a:t>
            </a:r>
            <a:r>
              <a:rPr lang="hu-HU" sz="1600" b="1" dirty="0"/>
              <a:t> </a:t>
            </a:r>
            <a:r>
              <a:rPr lang="hu-HU" sz="1600" b="1" dirty="0" err="1"/>
              <a:t>range</a:t>
            </a:r>
            <a:r>
              <a:rPr lang="hu-HU" sz="1600" b="1" dirty="0"/>
              <a:t> </a:t>
            </a:r>
            <a:r>
              <a:rPr lang="hu-HU" sz="1600" dirty="0" err="1"/>
              <a:t>than</a:t>
            </a:r>
            <a:r>
              <a:rPr lang="hu-HU" sz="1600" dirty="0"/>
              <a:t> </a:t>
            </a:r>
            <a:r>
              <a:rPr lang="hu-HU" sz="1600" dirty="0" err="1"/>
              <a:t>other</a:t>
            </a:r>
            <a:r>
              <a:rPr lang="hu-HU" sz="1600" dirty="0"/>
              <a:t> </a:t>
            </a:r>
            <a:r>
              <a:rPr lang="hu-HU" sz="1600" dirty="0" err="1"/>
              <a:t>manufacturers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7" name="Kép 16" descr="A képen elektronika, szöveg, erősítő, áramkör látható&#10;&#10;Automatikusan generált leírás">
            <a:extLst>
              <a:ext uri="{FF2B5EF4-FFF2-40B4-BE49-F238E27FC236}">
                <a16:creationId xmlns:a16="http://schemas.microsoft.com/office/drawing/2014/main" id="{1D46D54D-23D7-31EE-847A-D7350BFAB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8320" y="4111640"/>
            <a:ext cx="3939026" cy="279254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C6674616-3683-F3A8-4CB4-C41300B86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7833" y="1136616"/>
            <a:ext cx="2058526" cy="3044560"/>
          </a:xfrm>
          <a:prstGeom prst="rect">
            <a:avLst/>
          </a:prstGeom>
        </p:spPr>
      </p:pic>
      <p:sp>
        <p:nvSpPr>
          <p:cNvPr id="8" name="Szöveg helye 4">
            <a:extLst>
              <a:ext uri="{FF2B5EF4-FFF2-40B4-BE49-F238E27FC236}">
                <a16:creationId xmlns:a16="http://schemas.microsoft.com/office/drawing/2014/main" id="{56C242EE-5D04-6A73-204A-3D6AF536EE7A}"/>
              </a:ext>
            </a:extLst>
          </p:cNvPr>
          <p:cNvSpPr txBox="1">
            <a:spLocks/>
          </p:cNvSpPr>
          <p:nvPr/>
        </p:nvSpPr>
        <p:spPr>
          <a:xfrm>
            <a:off x="368808" y="2353007"/>
            <a:ext cx="6459093" cy="4496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Designed</a:t>
            </a:r>
            <a:r>
              <a:rPr lang="hu-HU" sz="1600" dirty="0"/>
              <a:t> </a:t>
            </a:r>
            <a:r>
              <a:rPr lang="hu-HU" sz="1600" dirty="0" err="1"/>
              <a:t>for</a:t>
            </a:r>
            <a:r>
              <a:rPr lang="hu-HU" sz="1600" dirty="0"/>
              <a:t> </a:t>
            </a:r>
            <a:r>
              <a:rPr lang="hu-HU" sz="1600" dirty="0" err="1"/>
              <a:t>animals</a:t>
            </a:r>
            <a:r>
              <a:rPr lang="hu-HU" sz="1600" dirty="0"/>
              <a:t> </a:t>
            </a:r>
            <a:r>
              <a:rPr lang="hu-HU" sz="1600" dirty="0" err="1"/>
              <a:t>with</a:t>
            </a:r>
            <a:r>
              <a:rPr lang="hu-HU" sz="1600" dirty="0"/>
              <a:t> </a:t>
            </a:r>
            <a:r>
              <a:rPr lang="hu-HU" sz="1600" dirty="0" err="1"/>
              <a:t>small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medium</a:t>
            </a:r>
            <a:r>
              <a:rPr lang="hu-HU" sz="1600" dirty="0"/>
              <a:t> </a:t>
            </a:r>
            <a:r>
              <a:rPr lang="hu-HU" sz="1600" dirty="0" err="1"/>
              <a:t>home</a:t>
            </a:r>
            <a:r>
              <a:rPr lang="hu-HU" sz="1600" dirty="0"/>
              <a:t> </a:t>
            </a:r>
            <a:r>
              <a:rPr lang="hu-HU" sz="1600" dirty="0" err="1"/>
              <a:t>ranges</a:t>
            </a:r>
            <a:r>
              <a:rPr lang="hu-HU" sz="1600" dirty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Small</a:t>
            </a:r>
            <a:r>
              <a:rPr lang="hu-HU" sz="1600" dirty="0"/>
              <a:t> </a:t>
            </a:r>
            <a:r>
              <a:rPr lang="hu-HU" sz="1600" dirty="0" err="1"/>
              <a:t>animals</a:t>
            </a:r>
            <a:r>
              <a:rPr lang="hu-HU" sz="1600" dirty="0"/>
              <a:t> </a:t>
            </a:r>
            <a:r>
              <a:rPr lang="hu-HU" sz="1600" dirty="0" err="1"/>
              <a:t>such</a:t>
            </a:r>
            <a:r>
              <a:rPr lang="hu-HU" sz="1600" dirty="0"/>
              <a:t> </a:t>
            </a:r>
            <a:r>
              <a:rPr lang="hu-HU" sz="1600" dirty="0" err="1"/>
              <a:t>as</a:t>
            </a:r>
            <a:r>
              <a:rPr lang="hu-HU" sz="1600" dirty="0"/>
              <a:t>: </a:t>
            </a:r>
            <a:r>
              <a:rPr lang="hu-HU" sz="1600" dirty="0" err="1"/>
              <a:t>small</a:t>
            </a:r>
            <a:r>
              <a:rPr lang="hu-HU" sz="1600" dirty="0"/>
              <a:t> </a:t>
            </a:r>
            <a:r>
              <a:rPr lang="hu-HU" sz="1600" dirty="0" err="1"/>
              <a:t>mammals</a:t>
            </a:r>
            <a:r>
              <a:rPr lang="hu-HU" sz="1600" dirty="0"/>
              <a:t>, </a:t>
            </a:r>
            <a:r>
              <a:rPr lang="hu-HU" sz="1600" dirty="0" err="1"/>
              <a:t>reptiles</a:t>
            </a:r>
            <a:r>
              <a:rPr lang="hu-HU" sz="1600" dirty="0"/>
              <a:t>, </a:t>
            </a:r>
            <a:r>
              <a:rPr lang="hu-HU" sz="1600" dirty="0" err="1"/>
              <a:t>birds</a:t>
            </a:r>
            <a:r>
              <a:rPr lang="hu-HU" sz="1600" dirty="0"/>
              <a:t>, </a:t>
            </a:r>
            <a:r>
              <a:rPr lang="hu-HU" sz="1600" dirty="0" err="1"/>
              <a:t>insects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Research </a:t>
            </a:r>
            <a:r>
              <a:rPr lang="hu-HU" sz="1600" dirty="0" err="1"/>
              <a:t>area</a:t>
            </a:r>
            <a:r>
              <a:rPr lang="hu-HU" sz="1600" dirty="0"/>
              <a:t> </a:t>
            </a:r>
            <a:r>
              <a:rPr lang="hu-HU" sz="1600" dirty="0" err="1"/>
              <a:t>optimally</a:t>
            </a:r>
            <a:r>
              <a:rPr lang="hu-HU" sz="1600" dirty="0"/>
              <a:t> </a:t>
            </a:r>
            <a:r>
              <a:rPr lang="hu-HU" sz="1600" dirty="0" err="1"/>
              <a:t>between</a:t>
            </a:r>
            <a:r>
              <a:rPr lang="hu-HU" sz="1600" dirty="0"/>
              <a:t> 0.2 and 1000 </a:t>
            </a:r>
            <a:r>
              <a:rPr lang="hu-HU" sz="1600" dirty="0" err="1"/>
              <a:t>hectares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Years</a:t>
            </a:r>
            <a:r>
              <a:rPr lang="hu-HU" sz="1600" dirty="0"/>
              <a:t> of </a:t>
            </a:r>
            <a:r>
              <a:rPr lang="hu-HU" sz="1600" dirty="0" err="1"/>
              <a:t>autonomous</a:t>
            </a:r>
            <a:r>
              <a:rPr lang="hu-HU" sz="1600" dirty="0"/>
              <a:t> </a:t>
            </a:r>
            <a:r>
              <a:rPr lang="hu-HU" sz="1600" dirty="0" err="1"/>
              <a:t>operation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Quick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set</a:t>
            </a:r>
            <a:r>
              <a:rPr lang="hu-HU" sz="1600" dirty="0"/>
              <a:t> </a:t>
            </a:r>
            <a:r>
              <a:rPr lang="hu-HU" sz="1600" dirty="0" err="1"/>
              <a:t>up</a:t>
            </a:r>
            <a:r>
              <a:rPr lang="hu-HU" sz="1600" dirty="0"/>
              <a:t>, </a:t>
            </a:r>
            <a:r>
              <a:rPr lang="hu-HU" sz="1600" dirty="0" err="1"/>
              <a:t>single</a:t>
            </a:r>
            <a:r>
              <a:rPr lang="hu-HU" sz="1600" dirty="0"/>
              <a:t> </a:t>
            </a:r>
            <a:r>
              <a:rPr lang="hu-HU" sz="1600" dirty="0" err="1"/>
              <a:t>day</a:t>
            </a:r>
            <a:r>
              <a:rPr lang="hu-HU" sz="1600" dirty="0"/>
              <a:t> </a:t>
            </a:r>
            <a:r>
              <a:rPr lang="hu-HU" sz="1600" dirty="0" err="1"/>
              <a:t>study</a:t>
            </a:r>
            <a:r>
              <a:rPr lang="hu-HU" sz="1600" dirty="0"/>
              <a:t> </a:t>
            </a:r>
            <a:r>
              <a:rPr lang="hu-HU" sz="1600" dirty="0" err="1"/>
              <a:t>possible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Interoperability</a:t>
            </a:r>
            <a:r>
              <a:rPr lang="hu-HU" sz="1600" dirty="0"/>
              <a:t> </a:t>
            </a:r>
            <a:r>
              <a:rPr lang="hu-HU" sz="1600" dirty="0" err="1"/>
              <a:t>with</a:t>
            </a:r>
            <a:r>
              <a:rPr lang="hu-HU" sz="1600" dirty="0"/>
              <a:t> </a:t>
            </a:r>
            <a:r>
              <a:rPr lang="hu-HU" sz="1600" dirty="0" err="1"/>
              <a:t>our</a:t>
            </a:r>
            <a:r>
              <a:rPr lang="hu-HU" sz="1600" dirty="0"/>
              <a:t> </a:t>
            </a:r>
            <a:r>
              <a:rPr lang="hu-HU" sz="1600" dirty="0" err="1"/>
              <a:t>handheld</a:t>
            </a:r>
            <a:r>
              <a:rPr lang="hu-HU" sz="1600" dirty="0"/>
              <a:t> receivers</a:t>
            </a:r>
          </a:p>
        </p:txBody>
      </p:sp>
    </p:spTree>
    <p:extLst>
      <p:ext uri="{BB962C8B-B14F-4D97-AF65-F5344CB8AC3E}">
        <p14:creationId xmlns:p14="http://schemas.microsoft.com/office/powerpoint/2010/main" val="56208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06451F2-F460-DA47-50D3-1B6722FFF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DC223F3-396E-8BF7-C367-5F872FC6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9" name="Csoportba foglalás 78">
            <a:extLst>
              <a:ext uri="{FF2B5EF4-FFF2-40B4-BE49-F238E27FC236}">
                <a16:creationId xmlns:a16="http://schemas.microsoft.com/office/drawing/2014/main" id="{BFE4ABB6-1B05-6AAE-9197-0ECC4689F7C5}"/>
              </a:ext>
            </a:extLst>
          </p:cNvPr>
          <p:cNvGrpSpPr/>
          <p:nvPr/>
        </p:nvGrpSpPr>
        <p:grpSpPr>
          <a:xfrm>
            <a:off x="2270760" y="1795780"/>
            <a:ext cx="3342640" cy="485140"/>
            <a:chOff x="2270760" y="1795780"/>
            <a:chExt cx="3342640" cy="485140"/>
          </a:xfrm>
        </p:grpSpPr>
        <p:cxnSp>
          <p:nvCxnSpPr>
            <p:cNvPr id="7" name="Straight Connector 68">
              <a:extLst>
                <a:ext uri="{FF2B5EF4-FFF2-40B4-BE49-F238E27FC236}">
                  <a16:creationId xmlns:a16="http://schemas.microsoft.com/office/drawing/2014/main" id="{FA6FB70E-2EDA-8DBB-A305-DC781E5CE5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0760" y="1864360"/>
              <a:ext cx="3342640" cy="416560"/>
            </a:xfrm>
            <a:prstGeom prst="line">
              <a:avLst/>
            </a:prstGeom>
            <a:ln w="12700">
              <a:solidFill>
                <a:srgbClr val="0070C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9">
              <a:extLst>
                <a:ext uri="{FF2B5EF4-FFF2-40B4-BE49-F238E27FC236}">
                  <a16:creationId xmlns:a16="http://schemas.microsoft.com/office/drawing/2014/main" id="{C2BC1C6A-7336-478A-AFB6-AEDA82A637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0760" y="1795780"/>
              <a:ext cx="3342640" cy="408940"/>
            </a:xfrm>
            <a:prstGeom prst="line">
              <a:avLst/>
            </a:prstGeom>
            <a:ln w="127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Csoportba foglalás 79">
            <a:extLst>
              <a:ext uri="{FF2B5EF4-FFF2-40B4-BE49-F238E27FC236}">
                <a16:creationId xmlns:a16="http://schemas.microsoft.com/office/drawing/2014/main" id="{265C9A03-B5D6-49CE-A962-5C8DEDBAECEA}"/>
              </a:ext>
            </a:extLst>
          </p:cNvPr>
          <p:cNvGrpSpPr/>
          <p:nvPr/>
        </p:nvGrpSpPr>
        <p:grpSpPr>
          <a:xfrm>
            <a:off x="5745480" y="1158240"/>
            <a:ext cx="3941064" cy="1158240"/>
            <a:chOff x="5745480" y="1158240"/>
            <a:chExt cx="3941064" cy="1158240"/>
          </a:xfrm>
        </p:grpSpPr>
        <p:cxnSp>
          <p:nvCxnSpPr>
            <p:cNvPr id="17" name="Straight Connector 68">
              <a:extLst>
                <a:ext uri="{FF2B5EF4-FFF2-40B4-BE49-F238E27FC236}">
                  <a16:creationId xmlns:a16="http://schemas.microsoft.com/office/drawing/2014/main" id="{67D9D161-C976-45F3-4857-0A08E8BB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5480" y="1219200"/>
              <a:ext cx="3941064" cy="1097280"/>
            </a:xfrm>
            <a:prstGeom prst="line">
              <a:avLst/>
            </a:prstGeom>
            <a:ln w="12700">
              <a:solidFill>
                <a:srgbClr val="0070C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69">
              <a:extLst>
                <a:ext uri="{FF2B5EF4-FFF2-40B4-BE49-F238E27FC236}">
                  <a16:creationId xmlns:a16="http://schemas.microsoft.com/office/drawing/2014/main" id="{D2C0D5DC-8745-5E8D-D356-3B4CC344F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5480" y="1158240"/>
              <a:ext cx="3941064" cy="1082040"/>
            </a:xfrm>
            <a:prstGeom prst="line">
              <a:avLst/>
            </a:prstGeom>
            <a:ln w="127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Csoportba foglalás 77">
            <a:extLst>
              <a:ext uri="{FF2B5EF4-FFF2-40B4-BE49-F238E27FC236}">
                <a16:creationId xmlns:a16="http://schemas.microsoft.com/office/drawing/2014/main" id="{3D6AB6F2-C205-B5C3-A633-D6DB5C3B2FD7}"/>
              </a:ext>
            </a:extLst>
          </p:cNvPr>
          <p:cNvGrpSpPr/>
          <p:nvPr/>
        </p:nvGrpSpPr>
        <p:grpSpPr>
          <a:xfrm>
            <a:off x="2080260" y="323088"/>
            <a:ext cx="7879080" cy="4077032"/>
            <a:chOff x="2080260" y="323088"/>
            <a:chExt cx="7879080" cy="4077032"/>
          </a:xfrm>
        </p:grpSpPr>
        <p:cxnSp>
          <p:nvCxnSpPr>
            <p:cNvPr id="28" name="Straight Connector 68">
              <a:extLst>
                <a:ext uri="{FF2B5EF4-FFF2-40B4-BE49-F238E27FC236}">
                  <a16:creationId xmlns:a16="http://schemas.microsoft.com/office/drawing/2014/main" id="{B09454BC-5349-6A44-3887-623042792F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0260" y="1335024"/>
              <a:ext cx="1927860" cy="2767584"/>
            </a:xfrm>
            <a:prstGeom prst="line">
              <a:avLst/>
            </a:prstGeom>
            <a:ln w="127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8">
              <a:extLst>
                <a:ext uri="{FF2B5EF4-FFF2-40B4-BE49-F238E27FC236}">
                  <a16:creationId xmlns:a16="http://schemas.microsoft.com/office/drawing/2014/main" id="{2E24B3EC-F99F-020F-E00C-98256C705B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660" y="1335024"/>
              <a:ext cx="6289548" cy="2139696"/>
            </a:xfrm>
            <a:prstGeom prst="line">
              <a:avLst/>
            </a:prstGeom>
            <a:ln w="12700">
              <a:solidFill>
                <a:srgbClr val="0070C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8">
              <a:extLst>
                <a:ext uri="{FF2B5EF4-FFF2-40B4-BE49-F238E27FC236}">
                  <a16:creationId xmlns:a16="http://schemas.microsoft.com/office/drawing/2014/main" id="{DDEA248B-21C7-820C-CF26-0B6EC012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899" y="323088"/>
              <a:ext cx="4462341" cy="4077032"/>
            </a:xfrm>
            <a:prstGeom prst="line">
              <a:avLst/>
            </a:prstGeom>
            <a:ln w="127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8">
              <a:extLst>
                <a:ext uri="{FF2B5EF4-FFF2-40B4-BE49-F238E27FC236}">
                  <a16:creationId xmlns:a16="http://schemas.microsoft.com/office/drawing/2014/main" id="{D0A9E04E-3317-34AC-8FFF-B2C3847E9A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6528" y="323088"/>
              <a:ext cx="1162812" cy="2974848"/>
            </a:xfrm>
            <a:prstGeom prst="line">
              <a:avLst/>
            </a:prstGeom>
            <a:ln w="12700">
              <a:solidFill>
                <a:srgbClr val="0070C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Csoportba foglalás 74">
            <a:extLst>
              <a:ext uri="{FF2B5EF4-FFF2-40B4-BE49-F238E27FC236}">
                <a16:creationId xmlns:a16="http://schemas.microsoft.com/office/drawing/2014/main" id="{A47C0512-C0ED-7F12-B8E0-7D3CBE99B042}"/>
              </a:ext>
            </a:extLst>
          </p:cNvPr>
          <p:cNvGrpSpPr/>
          <p:nvPr/>
        </p:nvGrpSpPr>
        <p:grpSpPr>
          <a:xfrm>
            <a:off x="3728584" y="3324790"/>
            <a:ext cx="5498315" cy="2243918"/>
            <a:chOff x="3728584" y="3324790"/>
            <a:chExt cx="5498315" cy="2243918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47" name="Arc 7">
              <a:extLst>
                <a:ext uri="{FF2B5EF4-FFF2-40B4-BE49-F238E27FC236}">
                  <a16:creationId xmlns:a16="http://schemas.microsoft.com/office/drawing/2014/main" id="{A0BBD113-2E73-EFD7-9D00-B746AEE035DB}"/>
                </a:ext>
              </a:extLst>
            </p:cNvPr>
            <p:cNvSpPr/>
            <p:nvPr/>
          </p:nvSpPr>
          <p:spPr>
            <a:xfrm rot="2607684">
              <a:off x="8661169" y="3324790"/>
              <a:ext cx="565730" cy="585060"/>
            </a:xfrm>
            <a:prstGeom prst="arc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8" name="Arc 33">
              <a:extLst>
                <a:ext uri="{FF2B5EF4-FFF2-40B4-BE49-F238E27FC236}">
                  <a16:creationId xmlns:a16="http://schemas.microsoft.com/office/drawing/2014/main" id="{A2A39241-1B5E-52B9-1108-C0161F1E0B08}"/>
                </a:ext>
              </a:extLst>
            </p:cNvPr>
            <p:cNvSpPr/>
            <p:nvPr/>
          </p:nvSpPr>
          <p:spPr>
            <a:xfrm rot="13637576">
              <a:off x="8387488" y="3323565"/>
              <a:ext cx="565730" cy="585060"/>
            </a:xfrm>
            <a:prstGeom prst="arc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9" name="Arc 7">
              <a:extLst>
                <a:ext uri="{FF2B5EF4-FFF2-40B4-BE49-F238E27FC236}">
                  <a16:creationId xmlns:a16="http://schemas.microsoft.com/office/drawing/2014/main" id="{135C3ACC-D0A9-AE77-219E-4A969DC9DBDA}"/>
                </a:ext>
              </a:extLst>
            </p:cNvPr>
            <p:cNvSpPr/>
            <p:nvPr/>
          </p:nvSpPr>
          <p:spPr>
            <a:xfrm rot="2607684">
              <a:off x="4343118" y="4299807"/>
              <a:ext cx="1226977" cy="1268901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0" name="Arc 33">
              <a:extLst>
                <a:ext uri="{FF2B5EF4-FFF2-40B4-BE49-F238E27FC236}">
                  <a16:creationId xmlns:a16="http://schemas.microsoft.com/office/drawing/2014/main" id="{961993DE-0567-528F-0FBA-2561F32C1EFC}"/>
                </a:ext>
              </a:extLst>
            </p:cNvPr>
            <p:cNvSpPr/>
            <p:nvPr/>
          </p:nvSpPr>
          <p:spPr>
            <a:xfrm rot="13637576">
              <a:off x="3749546" y="4297151"/>
              <a:ext cx="1226977" cy="1268901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AFF6E91B-B459-99E7-8CB0-5FB6B240F392}"/>
              </a:ext>
            </a:extLst>
          </p:cNvPr>
          <p:cNvGrpSpPr/>
          <p:nvPr/>
        </p:nvGrpSpPr>
        <p:grpSpPr>
          <a:xfrm>
            <a:off x="3385386" y="3166548"/>
            <a:ext cx="5994521" cy="2745346"/>
            <a:chOff x="3385386" y="3166548"/>
            <a:chExt cx="5994521" cy="2745346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52" name="Arc 31">
              <a:extLst>
                <a:ext uri="{FF2B5EF4-FFF2-40B4-BE49-F238E27FC236}">
                  <a16:creationId xmlns:a16="http://schemas.microsoft.com/office/drawing/2014/main" id="{CE5EC41E-88AD-C95E-AE44-B26702382594}"/>
                </a:ext>
              </a:extLst>
            </p:cNvPr>
            <p:cNvSpPr/>
            <p:nvPr/>
          </p:nvSpPr>
          <p:spPr>
            <a:xfrm rot="2607684">
              <a:off x="8508158" y="3166548"/>
              <a:ext cx="871749" cy="901536"/>
            </a:xfrm>
            <a:prstGeom prst="arc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53" name="Arc 34">
              <a:extLst>
                <a:ext uri="{FF2B5EF4-FFF2-40B4-BE49-F238E27FC236}">
                  <a16:creationId xmlns:a16="http://schemas.microsoft.com/office/drawing/2014/main" id="{73DD8100-8D7E-1F41-3E6B-312C38DB7F49}"/>
                </a:ext>
              </a:extLst>
            </p:cNvPr>
            <p:cNvSpPr/>
            <p:nvPr/>
          </p:nvSpPr>
          <p:spPr>
            <a:xfrm rot="13757465">
              <a:off x="8234476" y="3165323"/>
              <a:ext cx="871749" cy="901536"/>
            </a:xfrm>
            <a:prstGeom prst="arc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1" name="Arc 31">
              <a:extLst>
                <a:ext uri="{FF2B5EF4-FFF2-40B4-BE49-F238E27FC236}">
                  <a16:creationId xmlns:a16="http://schemas.microsoft.com/office/drawing/2014/main" id="{BD251EC4-46B0-8E9B-F337-5F50E4F10F87}"/>
                </a:ext>
              </a:extLst>
            </p:cNvPr>
            <p:cNvSpPr/>
            <p:nvPr/>
          </p:nvSpPr>
          <p:spPr>
            <a:xfrm rot="2607684">
              <a:off x="4011260" y="3956606"/>
              <a:ext cx="1890683" cy="1955288"/>
            </a:xfrm>
            <a:prstGeom prst="arc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2" name="Arc 34">
              <a:extLst>
                <a:ext uri="{FF2B5EF4-FFF2-40B4-BE49-F238E27FC236}">
                  <a16:creationId xmlns:a16="http://schemas.microsoft.com/office/drawing/2014/main" id="{D6F8C92A-85E7-8870-D1F2-B0AB9723B8F6}"/>
                </a:ext>
              </a:extLst>
            </p:cNvPr>
            <p:cNvSpPr/>
            <p:nvPr/>
          </p:nvSpPr>
          <p:spPr>
            <a:xfrm rot="13757465">
              <a:off x="3417688" y="3953950"/>
              <a:ext cx="1890683" cy="1955288"/>
            </a:xfrm>
            <a:prstGeom prst="arc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77" name="Csoportba foglalás 76">
            <a:extLst>
              <a:ext uri="{FF2B5EF4-FFF2-40B4-BE49-F238E27FC236}">
                <a16:creationId xmlns:a16="http://schemas.microsoft.com/office/drawing/2014/main" id="{8CCD842B-AA5E-1390-C2DE-70A3B3E008BB}"/>
              </a:ext>
            </a:extLst>
          </p:cNvPr>
          <p:cNvGrpSpPr/>
          <p:nvPr/>
        </p:nvGrpSpPr>
        <p:grpSpPr>
          <a:xfrm>
            <a:off x="3055291" y="2983751"/>
            <a:ext cx="6498169" cy="3250059"/>
            <a:chOff x="3055291" y="2983751"/>
            <a:chExt cx="6498169" cy="3250059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57" name="Arc 32">
              <a:extLst>
                <a:ext uri="{FF2B5EF4-FFF2-40B4-BE49-F238E27FC236}">
                  <a16:creationId xmlns:a16="http://schemas.microsoft.com/office/drawing/2014/main" id="{665A34E5-97C3-1AEA-1A1B-ABC7D3852823}"/>
                </a:ext>
              </a:extLst>
            </p:cNvPr>
            <p:cNvSpPr/>
            <p:nvPr/>
          </p:nvSpPr>
          <p:spPr>
            <a:xfrm rot="2607684">
              <a:off x="8361430" y="2983751"/>
              <a:ext cx="1192030" cy="1232761"/>
            </a:xfrm>
            <a:prstGeom prst="arc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58" name="Arc 35">
              <a:extLst>
                <a:ext uri="{FF2B5EF4-FFF2-40B4-BE49-F238E27FC236}">
                  <a16:creationId xmlns:a16="http://schemas.microsoft.com/office/drawing/2014/main" id="{846B2A6F-2E68-9EE2-6F40-8247F603D01A}"/>
                </a:ext>
              </a:extLst>
            </p:cNvPr>
            <p:cNvSpPr/>
            <p:nvPr/>
          </p:nvSpPr>
          <p:spPr>
            <a:xfrm rot="13699901">
              <a:off x="8087749" y="2982526"/>
              <a:ext cx="1192030" cy="1232761"/>
            </a:xfrm>
            <a:prstGeom prst="arc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3" name="Arc 32">
              <a:extLst>
                <a:ext uri="{FF2B5EF4-FFF2-40B4-BE49-F238E27FC236}">
                  <a16:creationId xmlns:a16="http://schemas.microsoft.com/office/drawing/2014/main" id="{572F4F3A-0163-5A6B-2C24-99F41D7183BC}"/>
                </a:ext>
              </a:extLst>
            </p:cNvPr>
            <p:cNvSpPr/>
            <p:nvPr/>
          </p:nvSpPr>
          <p:spPr>
            <a:xfrm rot="2607684">
              <a:off x="3693032" y="3560148"/>
              <a:ext cx="2585323" cy="2673662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4" name="Arc 35">
              <a:extLst>
                <a:ext uri="{FF2B5EF4-FFF2-40B4-BE49-F238E27FC236}">
                  <a16:creationId xmlns:a16="http://schemas.microsoft.com/office/drawing/2014/main" id="{3B146F5A-7CDC-DE20-9BF4-D06F97BFBE5B}"/>
                </a:ext>
              </a:extLst>
            </p:cNvPr>
            <p:cNvSpPr/>
            <p:nvPr/>
          </p:nvSpPr>
          <p:spPr>
            <a:xfrm rot="13699901">
              <a:off x="3099460" y="3557492"/>
              <a:ext cx="2585323" cy="2673662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1AACFA0F-B5D9-8007-F990-3BD02F85811B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u-HU" sz="1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400" dirty="0">
                <a:solidFill>
                  <a:schemeClr val="tx2"/>
                </a:solidFill>
              </a:rPr>
              <a:t>  |  </a:t>
            </a:r>
            <a:r>
              <a:rPr lang="hu-HU" sz="1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400" dirty="0">
                <a:solidFill>
                  <a:schemeClr val="tx2"/>
                </a:solidFill>
              </a:rPr>
              <a:t>  |  Wohlfart Richárd 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4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73EE9B6-1D9A-5017-B291-4CC6BCF88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Kép 4" descr="A képen képernyőkép, kör, Színesség, Grafika látható&#10;&#10;Automatikusan generált leírás">
            <a:extLst>
              <a:ext uri="{FF2B5EF4-FFF2-40B4-BE49-F238E27FC236}">
                <a16:creationId xmlns:a16="http://schemas.microsoft.com/office/drawing/2014/main" id="{A85434E7-318F-828B-C5C4-412D5B46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560" y="238379"/>
            <a:ext cx="8467440" cy="6016117"/>
          </a:xfrm>
          <a:prstGeom prst="rect">
            <a:avLst/>
          </a:prstGeom>
        </p:spPr>
      </p:pic>
      <p:sp>
        <p:nvSpPr>
          <p:cNvPr id="6" name="Élőláb helye 15">
            <a:extLst>
              <a:ext uri="{FF2B5EF4-FFF2-40B4-BE49-F238E27FC236}">
                <a16:creationId xmlns:a16="http://schemas.microsoft.com/office/drawing/2014/main" id="{12F02BB5-D0FB-85EF-FE86-B69B8C847EE4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u-HU" sz="1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400" dirty="0">
                <a:solidFill>
                  <a:schemeClr val="tx2"/>
                </a:solidFill>
              </a:rPr>
              <a:t>  |  </a:t>
            </a:r>
            <a:r>
              <a:rPr lang="hu-HU" sz="1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400" dirty="0">
                <a:solidFill>
                  <a:schemeClr val="tx2"/>
                </a:solidFill>
              </a:rPr>
              <a:t>  |  Wohlfart Richárd 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3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73EE9B6-1D9A-5017-B291-4CC6BCF88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85434E7-318F-828B-C5C4-412D5B46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6560" y="238379"/>
            <a:ext cx="8467440" cy="6016116"/>
          </a:xfrm>
          <a:prstGeom prst="rect">
            <a:avLst/>
          </a:prstGeom>
        </p:spPr>
      </p:pic>
      <p:sp>
        <p:nvSpPr>
          <p:cNvPr id="4" name="Élőláb helye 15">
            <a:extLst>
              <a:ext uri="{FF2B5EF4-FFF2-40B4-BE49-F238E27FC236}">
                <a16:creationId xmlns:a16="http://schemas.microsoft.com/office/drawing/2014/main" id="{279FEA20-24BB-F512-8821-6B00E5669C8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u-HU" sz="1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400" dirty="0">
                <a:solidFill>
                  <a:schemeClr val="tx2"/>
                </a:solidFill>
              </a:rPr>
              <a:t>  |  </a:t>
            </a:r>
            <a:r>
              <a:rPr lang="hu-HU" sz="1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400" dirty="0">
                <a:solidFill>
                  <a:schemeClr val="tx2"/>
                </a:solidFill>
              </a:rPr>
              <a:t>  |  Wohlfart Richárd 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40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5A3987F-923A-D6AF-F752-FE4F01B8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6" name="Kép 1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8433FF61-A6C5-7AAC-E782-81E668EE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C4C3C">
                <a:tint val="45000"/>
                <a:satMod val="400000"/>
              </a:srgbClr>
            </a:duotone>
            <a:alphaModFix amt="20000"/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A08FD5-D15D-35B8-F294-C01BA163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936" y="124314"/>
            <a:ext cx="7242048" cy="1572768"/>
          </a:xfrm>
        </p:spPr>
        <p:txBody>
          <a:bodyPr anchor="t"/>
          <a:lstStyle/>
          <a:p>
            <a:r>
              <a:rPr lang="hu-HU" dirty="0" err="1"/>
              <a:t>Handheld</a:t>
            </a:r>
            <a:r>
              <a:rPr lang="hu-HU" dirty="0"/>
              <a:t> Receivers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2805CC9-928C-FB17-9260-5C748807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8500" y="1104900"/>
            <a:ext cx="5241924" cy="449668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Traditional</a:t>
            </a:r>
            <a:r>
              <a:rPr lang="hu-HU" sz="1600" dirty="0"/>
              <a:t> </a:t>
            </a:r>
            <a:r>
              <a:rPr lang="hu-HU" sz="1600" dirty="0" err="1"/>
              <a:t>receiver</a:t>
            </a:r>
            <a:r>
              <a:rPr lang="hu-HU" sz="1600" dirty="0"/>
              <a:t> </a:t>
            </a:r>
            <a:r>
              <a:rPr lang="hu-HU" sz="1600" dirty="0" err="1"/>
              <a:t>combined</a:t>
            </a:r>
            <a:r>
              <a:rPr lang="hu-HU" sz="1600" dirty="0"/>
              <a:t> </a:t>
            </a:r>
            <a:r>
              <a:rPr lang="hu-HU" sz="1600" dirty="0" err="1"/>
              <a:t>with</a:t>
            </a:r>
            <a:r>
              <a:rPr lang="hu-HU" sz="1600" dirty="0"/>
              <a:t> modern </a:t>
            </a:r>
            <a:r>
              <a:rPr lang="hu-HU" sz="1600" dirty="0" err="1"/>
              <a:t>solutions</a:t>
            </a:r>
            <a:r>
              <a:rPr lang="hu-HU" sz="1600" dirty="0"/>
              <a:t> =&gt; </a:t>
            </a:r>
            <a:r>
              <a:rPr lang="hu-HU" sz="1600" b="1" dirty="0" err="1"/>
              <a:t>Smartphone</a:t>
            </a:r>
            <a:r>
              <a:rPr lang="hu-HU" sz="1600" b="1" dirty="0"/>
              <a:t> </a:t>
            </a:r>
            <a:r>
              <a:rPr lang="hu-HU" sz="1600" b="1" dirty="0" err="1"/>
              <a:t>support</a:t>
            </a:r>
            <a:endParaRPr lang="hu-HU" sz="16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Modes</a:t>
            </a:r>
            <a:r>
              <a:rPr lang="hu-HU" sz="1600" dirty="0"/>
              <a:t> of </a:t>
            </a:r>
            <a:r>
              <a:rPr lang="hu-HU" sz="1600" dirty="0" err="1"/>
              <a:t>operation</a:t>
            </a:r>
            <a:r>
              <a:rPr lang="hu-HU" sz="1600" dirty="0"/>
              <a:t>: </a:t>
            </a:r>
            <a:r>
              <a:rPr lang="hu-HU" sz="1600" dirty="0" err="1"/>
              <a:t>Traditional</a:t>
            </a:r>
            <a:r>
              <a:rPr lang="hu-HU" sz="1600" dirty="0"/>
              <a:t>, </a:t>
            </a:r>
            <a:r>
              <a:rPr lang="hu-HU" sz="1600" dirty="0" err="1"/>
              <a:t>Semi-autonomous</a:t>
            </a:r>
            <a:r>
              <a:rPr lang="hu-HU" sz="1600" dirty="0"/>
              <a:t>, </a:t>
            </a:r>
            <a:r>
              <a:rPr lang="hu-HU" sz="1600" dirty="0" err="1"/>
              <a:t>heatmap-based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Multiple</a:t>
            </a:r>
            <a:r>
              <a:rPr lang="hu-HU" sz="1600" dirty="0"/>
              <a:t> </a:t>
            </a:r>
            <a:r>
              <a:rPr lang="hu-HU" sz="1600" dirty="0" err="1"/>
              <a:t>graph</a:t>
            </a:r>
            <a:r>
              <a:rPr lang="hu-HU" sz="1600" dirty="0"/>
              <a:t> </a:t>
            </a:r>
            <a:r>
              <a:rPr lang="hu-HU" sz="1600" dirty="0" err="1"/>
              <a:t>types</a:t>
            </a:r>
            <a:r>
              <a:rPr lang="hu-HU" sz="1600" dirty="0"/>
              <a:t>, </a:t>
            </a:r>
            <a:r>
              <a:rPr lang="hu-HU" sz="1600" b="1" dirty="0" err="1"/>
              <a:t>integrated</a:t>
            </a:r>
            <a:r>
              <a:rPr lang="hu-HU" sz="1600" b="1" dirty="0"/>
              <a:t> map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Display GPS </a:t>
            </a:r>
            <a:r>
              <a:rPr lang="hu-HU" sz="1600" dirty="0" err="1"/>
              <a:t>transmitter</a:t>
            </a:r>
            <a:r>
              <a:rPr lang="hu-HU" sz="1600" dirty="0"/>
              <a:t> </a:t>
            </a:r>
            <a:r>
              <a:rPr lang="hu-HU" sz="1600" dirty="0" err="1"/>
              <a:t>data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Logs </a:t>
            </a:r>
            <a:r>
              <a:rPr lang="hu-HU" sz="1600" b="1" dirty="0" err="1"/>
              <a:t>all</a:t>
            </a:r>
            <a:r>
              <a:rPr lang="hu-HU" sz="1600" b="1" dirty="0"/>
              <a:t> </a:t>
            </a:r>
            <a:r>
              <a:rPr lang="hu-HU" sz="1600" dirty="0" err="1"/>
              <a:t>received</a:t>
            </a:r>
            <a:r>
              <a:rPr lang="hu-HU" sz="1600" dirty="0"/>
              <a:t> </a:t>
            </a:r>
            <a:r>
              <a:rPr lang="hu-HU" sz="1600" dirty="0" err="1"/>
              <a:t>signal</a:t>
            </a:r>
            <a:r>
              <a:rPr lang="hu-HU" sz="1600" dirty="0"/>
              <a:t> </a:t>
            </a:r>
            <a:r>
              <a:rPr lang="hu-HU" sz="1600" b="1" dirty="0" err="1"/>
              <a:t>data</a:t>
            </a:r>
            <a:r>
              <a:rPr lang="hu-HU" sz="1600" dirty="0"/>
              <a:t> </a:t>
            </a:r>
            <a:r>
              <a:rPr lang="hu-HU" sz="1600" dirty="0" err="1"/>
              <a:t>into</a:t>
            </a:r>
            <a:r>
              <a:rPr lang="hu-HU" sz="1600" dirty="0"/>
              <a:t> </a:t>
            </a:r>
            <a:r>
              <a:rPr lang="hu-HU" sz="1600" dirty="0" err="1"/>
              <a:t>files</a:t>
            </a:r>
            <a:endParaRPr lang="hu-HU" sz="16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 err="1"/>
              <a:t>Can</a:t>
            </a:r>
            <a:r>
              <a:rPr lang="hu-HU" sz="1600" dirty="0"/>
              <a:t> be </a:t>
            </a:r>
            <a:r>
              <a:rPr lang="hu-HU" sz="1600" dirty="0" err="1"/>
              <a:t>used</a:t>
            </a:r>
            <a:r>
              <a:rPr lang="hu-HU" sz="1600" dirty="0"/>
              <a:t> </a:t>
            </a:r>
            <a:r>
              <a:rPr lang="hu-HU" sz="1600" dirty="0" err="1"/>
              <a:t>with</a:t>
            </a:r>
            <a:r>
              <a:rPr lang="hu-HU" sz="1600" dirty="0"/>
              <a:t> </a:t>
            </a:r>
            <a:r>
              <a:rPr lang="hu-HU" sz="1600" b="1" dirty="0"/>
              <a:t>PC </a:t>
            </a:r>
            <a:r>
              <a:rPr lang="hu-HU" sz="1600" b="1" dirty="0" err="1"/>
              <a:t>processing</a:t>
            </a:r>
            <a:r>
              <a:rPr lang="hu-HU" sz="1600" b="1" dirty="0"/>
              <a:t> software </a:t>
            </a:r>
            <a:r>
              <a:rPr lang="hu-HU" sz="1600" dirty="0"/>
              <a:t>=&gt; </a:t>
            </a:r>
            <a:r>
              <a:rPr lang="hu-HU" sz="1600" dirty="0" err="1"/>
              <a:t>Simultanious</a:t>
            </a:r>
            <a:r>
              <a:rPr lang="hu-HU" sz="1600" dirty="0"/>
              <a:t> monitoring of </a:t>
            </a:r>
            <a:r>
              <a:rPr lang="hu-HU" sz="1600" dirty="0" err="1"/>
              <a:t>up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b="1" dirty="0"/>
              <a:t>30-40 </a:t>
            </a:r>
            <a:r>
              <a:rPr lang="hu-HU" sz="1600" b="1" dirty="0" err="1"/>
              <a:t>animals</a:t>
            </a:r>
            <a:endParaRPr lang="hu-HU" sz="1600" b="1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8D8AD27B-4D36-87B5-BD92-902FA10ED4F3}"/>
              </a:ext>
            </a:extLst>
          </p:cNvPr>
          <p:cNvGrpSpPr/>
          <p:nvPr/>
        </p:nvGrpSpPr>
        <p:grpSpPr>
          <a:xfrm>
            <a:off x="258300" y="492603"/>
            <a:ext cx="3838150" cy="5532135"/>
            <a:chOff x="258300" y="492603"/>
            <a:chExt cx="3838150" cy="5532135"/>
          </a:xfrm>
        </p:grpSpPr>
        <p:pic>
          <p:nvPicPr>
            <p:cNvPr id="10" name="Kép 9" descr="A képen kültéri, Mobiltelefon, növény, személy látható&#10;&#10;Automatikusan generált leírás">
              <a:extLst>
                <a:ext uri="{FF2B5EF4-FFF2-40B4-BE49-F238E27FC236}">
                  <a16:creationId xmlns:a16="http://schemas.microsoft.com/office/drawing/2014/main" id="{063C0900-E694-6ED6-AA02-181AF37F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952" y="492603"/>
              <a:ext cx="3828498" cy="2551694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19" name="Kép 18" descr="A képen fű, kültéri, személy, Mobiltelefon látható&#10;&#10;Automatikusan generált leírás">
              <a:extLst>
                <a:ext uri="{FF2B5EF4-FFF2-40B4-BE49-F238E27FC236}">
                  <a16:creationId xmlns:a16="http://schemas.microsoft.com/office/drawing/2014/main" id="{67CBDC2D-989F-718A-2349-B7E029C7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8300" y="3567321"/>
              <a:ext cx="3828498" cy="2457417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33" name="Csoportba foglalás 32">
            <a:extLst>
              <a:ext uri="{FF2B5EF4-FFF2-40B4-BE49-F238E27FC236}">
                <a16:creationId xmlns:a16="http://schemas.microsoft.com/office/drawing/2014/main" id="{6F4496BE-3193-4C4B-EE2A-60393BFA0C16}"/>
              </a:ext>
            </a:extLst>
          </p:cNvPr>
          <p:cNvGrpSpPr/>
          <p:nvPr/>
        </p:nvGrpSpPr>
        <p:grpSpPr>
          <a:xfrm>
            <a:off x="261891" y="1232501"/>
            <a:ext cx="5103425" cy="4347072"/>
            <a:chOff x="261891" y="1232501"/>
            <a:chExt cx="5103425" cy="4347072"/>
          </a:xfrm>
        </p:grpSpPr>
        <p:pic>
          <p:nvPicPr>
            <p:cNvPr id="23" name="Kép 22" descr="A képen szöveg, képernyőkép, kültéri, tábla látható&#10;&#10;Automatikusan generált leírás">
              <a:extLst>
                <a:ext uri="{FF2B5EF4-FFF2-40B4-BE49-F238E27FC236}">
                  <a16:creationId xmlns:a16="http://schemas.microsoft.com/office/drawing/2014/main" id="{46F58C7D-1E6A-B948-704B-C391FA288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891" y="1232501"/>
              <a:ext cx="2443713" cy="4344379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25" name="Kép 24" descr="A képen szöveg, képernyőkép, térkép látható&#10;&#10;Automatikusan generált leírás">
              <a:extLst>
                <a:ext uri="{FF2B5EF4-FFF2-40B4-BE49-F238E27FC236}">
                  <a16:creationId xmlns:a16="http://schemas.microsoft.com/office/drawing/2014/main" id="{57BC8065-9610-8266-FA85-FF0F7C356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20089" y="1232501"/>
              <a:ext cx="2445227" cy="4347072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  <p:grpSp>
        <p:nvGrpSpPr>
          <p:cNvPr id="34" name="Csoportba foglalás 33">
            <a:extLst>
              <a:ext uri="{FF2B5EF4-FFF2-40B4-BE49-F238E27FC236}">
                <a16:creationId xmlns:a16="http://schemas.microsoft.com/office/drawing/2014/main" id="{84B4AE78-FC5F-454C-F11D-209BEBB2C494}"/>
              </a:ext>
            </a:extLst>
          </p:cNvPr>
          <p:cNvGrpSpPr/>
          <p:nvPr/>
        </p:nvGrpSpPr>
        <p:grpSpPr>
          <a:xfrm>
            <a:off x="258300" y="228219"/>
            <a:ext cx="3741835" cy="5953125"/>
            <a:chOff x="509016" y="114109"/>
            <a:chExt cx="3741835" cy="5953125"/>
          </a:xfrm>
        </p:grpSpPr>
        <p:pic>
          <p:nvPicPr>
            <p:cNvPr id="35" name="Kép 34">
              <a:extLst>
                <a:ext uri="{FF2B5EF4-FFF2-40B4-BE49-F238E27FC236}">
                  <a16:creationId xmlns:a16="http://schemas.microsoft.com/office/drawing/2014/main" id="{06A2ACFD-C507-5B87-2755-9BE95D25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509016" y="114109"/>
              <a:ext cx="1434167" cy="5953125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  <p:pic>
          <p:nvPicPr>
            <p:cNvPr id="36" name="Kép 35" descr="A képen szöveg, térkép, képernyőkép, szám látható&#10;&#10;Automatikusan generált leírás">
              <a:extLst>
                <a:ext uri="{FF2B5EF4-FFF2-40B4-BE49-F238E27FC236}">
                  <a16:creationId xmlns:a16="http://schemas.microsoft.com/office/drawing/2014/main" id="{FF6B7FC9-105B-DB01-E3EF-8D0FCA992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26103" y="965999"/>
              <a:ext cx="2024748" cy="4499440"/>
            </a:xfrm>
            <a:prstGeom prst="rect">
              <a:avLst/>
            </a:prstGeom>
            <a:ln w="28575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1508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4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-Course-Presentation__Win32_SW_v15" id="{2C9DFD55-A638-4F93-8FB2-21CFF204D143}" vid="{DA5D547E-0C12-4C38-92D7-DC23D24655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66DFBA-374C-41C2-B90E-F32A24B2E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B385D8-F902-4922-8FBA-406E7ED219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65AE5F-E0C7-443C-9CED-36FB3B770C7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Nature course presentation</Template>
  <TotalTime>7151</TotalTime>
  <Words>705</Words>
  <Application>Microsoft Office PowerPoint</Application>
  <PresentationFormat>Szélesvásznú</PresentationFormat>
  <Paragraphs>99</Paragraphs>
  <Slides>15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Calibri</vt:lpstr>
      <vt:lpstr>Roboto</vt:lpstr>
      <vt:lpstr>Sabon Next LT</vt:lpstr>
      <vt:lpstr>Office-téma</vt:lpstr>
      <vt:lpstr>A Novel automated radio-tracking system in biological research</vt:lpstr>
      <vt:lpstr>Goals of the Automated System</vt:lpstr>
      <vt:lpstr>PowerPoint-bemutató</vt:lpstr>
      <vt:lpstr>PowerPoint-bemutató</vt:lpstr>
      <vt:lpstr>Automated Radio-Tracking System</vt:lpstr>
      <vt:lpstr>PowerPoint-bemutató</vt:lpstr>
      <vt:lpstr>PowerPoint-bemutató</vt:lpstr>
      <vt:lpstr>PowerPoint-bemutató</vt:lpstr>
      <vt:lpstr>Handheld Receivers</vt:lpstr>
      <vt:lpstr>PowerPoint-bemutató</vt:lpstr>
      <vt:lpstr>Transmitters / Radio Tags</vt:lpstr>
      <vt:lpstr>Transmitter Remote Control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Rádiótelemetriás nyomkövető rendszer vezérlőszoftverének fejlesztése</dc:title>
  <dc:creator>Wohlfart Richárd</dc:creator>
  <cp:lastModifiedBy>Wohlfart Richárd</cp:lastModifiedBy>
  <cp:revision>900</cp:revision>
  <dcterms:created xsi:type="dcterms:W3CDTF">2023-06-05T17:38:23Z</dcterms:created>
  <dcterms:modified xsi:type="dcterms:W3CDTF">2024-11-21T13:42:16Z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